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281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290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62" r:id="rId53"/>
    <p:sldId id="363" r:id="rId54"/>
    <p:sldId id="364" r:id="rId55"/>
    <p:sldId id="365" r:id="rId56"/>
    <p:sldId id="366" r:id="rId57"/>
    <p:sldId id="367" r:id="rId58"/>
    <p:sldId id="313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30" r:id="rId7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88B3"/>
    <a:srgbClr val="BE004C"/>
    <a:srgbClr val="CCE4BB"/>
    <a:srgbClr val="69BB2D"/>
    <a:srgbClr val="A0CBD1"/>
    <a:srgbClr val="5B3163"/>
    <a:srgbClr val="45A1AC"/>
    <a:srgbClr val="533F7A"/>
    <a:srgbClr val="FF6600"/>
    <a:srgbClr val="015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6" autoAdjust="0"/>
    <p:restoredTop sz="92226" autoAdjust="0"/>
  </p:normalViewPr>
  <p:slideViewPr>
    <p:cSldViewPr snapToGrid="0">
      <p:cViewPr varScale="1">
        <p:scale>
          <a:sx n="135" d="100"/>
          <a:sy n="135" d="100"/>
        </p:scale>
        <p:origin x="-2424" y="-120"/>
      </p:cViewPr>
      <p:guideLst>
        <p:guide orient="horz" pos="2160"/>
        <p:guide pos="36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B7851-FA3F-1543-9FAB-DCD902E6CB3B}" type="datetimeFigureOut">
              <a:rPr lang="en-US" smtClean="0"/>
              <a:t>2/29/16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3212C-D7EE-654D-94D3-6D73D68942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12C-D7EE-654D-94D3-6D73D68942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63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09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84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83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24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04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 userDrawn="1"/>
        </p:nvSpPr>
        <p:spPr bwMode="auto">
          <a:xfrm>
            <a:off x="5723467" y="274638"/>
            <a:ext cx="3043238" cy="67710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900" dirty="0"/>
              <a:t>PowerPoint</a:t>
            </a:r>
            <a:r>
              <a:rPr lang="en-US" sz="1900" baseline="30000" dirty="0"/>
              <a:t>®</a:t>
            </a:r>
            <a:r>
              <a:rPr lang="en-US" sz="1900" dirty="0"/>
              <a:t> Lecture </a:t>
            </a:r>
            <a:r>
              <a:rPr lang="en-US" sz="1900" dirty="0" smtClean="0"/>
              <a:t>Presentation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5723467" y="2741613"/>
            <a:ext cx="1670050" cy="5048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  <a:buClr>
                <a:srgbClr val="669900"/>
              </a:buClr>
              <a:buFont typeface="Wingdings" charset="0"/>
              <a:buNone/>
            </a:pPr>
            <a:r>
              <a:rPr lang="en-US" sz="1800" b="1" dirty="0"/>
              <a:t>C H A P T E R</a:t>
            </a: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611112"/>
            <a:ext cx="91440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dirty="0"/>
              <a:t>© </a:t>
            </a:r>
            <a:r>
              <a:rPr lang="en-US" sz="900" dirty="0" smtClean="0"/>
              <a:t>2017 </a:t>
            </a:r>
            <a:r>
              <a:rPr lang="en-US" sz="900" dirty="0"/>
              <a:t>Pearson Education, Inc.</a:t>
            </a:r>
          </a:p>
        </p:txBody>
      </p:sp>
      <p:sp>
        <p:nvSpPr>
          <p:cNvPr id="3084" name="Rectangle 12"/>
          <p:cNvSpPr>
            <a:spLocks noChangeArrowheads="1"/>
          </p:cNvSpPr>
          <p:nvPr userDrawn="1"/>
        </p:nvSpPr>
        <p:spPr bwMode="auto">
          <a:xfrm>
            <a:off x="5730875" y="4011613"/>
            <a:ext cx="2895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3200" dirty="0">
              <a:solidFill>
                <a:srgbClr val="00ACF7"/>
              </a:solidFill>
            </a:endParaRPr>
          </a:p>
        </p:txBody>
      </p:sp>
      <p:pic>
        <p:nvPicPr>
          <p:cNvPr id="2" name="Picture 1" descr="STAN9804_06_mrkt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82283" cy="6867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BE004C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rgbClr val="BE004C"/>
              </a:buClr>
              <a:defRPr/>
            </a:lvl2pPr>
            <a:lvl3pPr>
              <a:lnSpc>
                <a:spcPct val="100000"/>
              </a:lnSpc>
              <a:buClr>
                <a:srgbClr val="BE004C"/>
              </a:buClr>
              <a:defRPr/>
            </a:lvl3pPr>
            <a:lvl4pPr>
              <a:lnSpc>
                <a:spcPct val="100000"/>
              </a:lnSpc>
              <a:buClr>
                <a:srgbClr val="BE004C"/>
              </a:buClr>
              <a:defRPr/>
            </a:lvl4pPr>
            <a:lvl5pPr>
              <a:lnSpc>
                <a:spcPct val="100000"/>
              </a:lnSpc>
              <a:buClr>
                <a:srgbClr val="BE004C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25" y="1554094"/>
            <a:ext cx="8537575" cy="4770505"/>
          </a:xfrm>
        </p:spPr>
        <p:txBody>
          <a:bodyPr/>
          <a:lstStyle>
            <a:lvl1pPr>
              <a:buClr>
                <a:srgbClr val="BE004C"/>
              </a:buClr>
              <a:defRPr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/>
            </a:lvl3pPr>
            <a:lvl4pPr>
              <a:buClr>
                <a:srgbClr val="BE004C"/>
              </a:buClr>
              <a:defRPr/>
            </a:lvl4pPr>
            <a:lvl5pPr>
              <a:buClr>
                <a:srgbClr val="BE004C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068388"/>
            <a:ext cx="4192588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8388"/>
            <a:ext cx="4192587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3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545214"/>
            <a:ext cx="4192588" cy="4779385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45336"/>
            <a:ext cx="4192587" cy="47823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575" y="90488"/>
            <a:ext cx="8861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1625" y="1068388"/>
            <a:ext cx="853757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2"/>
          <p:cNvSpPr>
            <a:spLocks/>
          </p:cNvSpPr>
          <p:nvPr userDrawn="1"/>
        </p:nvSpPr>
        <p:spPr bwMode="auto">
          <a:xfrm>
            <a:off x="0" y="0"/>
            <a:ext cx="9153144" cy="152400"/>
          </a:xfrm>
          <a:prstGeom prst="rect">
            <a:avLst/>
          </a:prstGeom>
          <a:solidFill>
            <a:srgbClr val="A188B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3200" dirty="0"/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gray">
          <a:xfrm>
            <a:off x="87313" y="6611112"/>
            <a:ext cx="53990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GB" sz="900" dirty="0">
                <a:cs typeface="Arial" charset="0"/>
              </a:rPr>
              <a:t>© </a:t>
            </a:r>
            <a:r>
              <a:rPr lang="en-GB" sz="900" dirty="0" smtClean="0">
                <a:cs typeface="Arial" charset="0"/>
              </a:rPr>
              <a:t>2017 </a:t>
            </a:r>
            <a:r>
              <a:rPr lang="en-GB" sz="900" dirty="0">
                <a:cs typeface="Arial" charset="0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BE004C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7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1842" y="4011613"/>
            <a:ext cx="3432158" cy="2246769"/>
          </a:xfrm>
          <a:prstGeom prst="rect">
            <a:avLst/>
          </a:prstGeom>
          <a:noFill/>
          <a:ln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The Urinary System: Fluid and Electrolyte Balance</a:t>
            </a:r>
          </a:p>
        </p:txBody>
      </p:sp>
      <p:sp>
        <p:nvSpPr>
          <p:cNvPr id="2052" name="Rectangle 11"/>
          <p:cNvSpPr>
            <a:spLocks noChangeArrowheads="1"/>
          </p:cNvSpPr>
          <p:nvPr/>
        </p:nvSpPr>
        <p:spPr bwMode="auto">
          <a:xfrm>
            <a:off x="7334658" y="2212848"/>
            <a:ext cx="1524000" cy="8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6000" b="1" i="1" dirty="0">
                <a:solidFill>
                  <a:srgbClr val="BE004C"/>
                </a:solidFill>
                <a:cs typeface="Arial" charset="0"/>
              </a:rPr>
              <a:t>19b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6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4"/>
          <a:stretch/>
        </p:blipFill>
        <p:spPr>
          <a:xfrm>
            <a:off x="266700" y="1790700"/>
            <a:ext cx="8601456" cy="3077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1843" y="2228611"/>
            <a:ext cx="491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8" name="Freeform 7"/>
          <p:cNvSpPr/>
          <p:nvPr/>
        </p:nvSpPr>
        <p:spPr>
          <a:xfrm>
            <a:off x="1708150" y="2359025"/>
            <a:ext cx="311150" cy="0"/>
          </a:xfrm>
          <a:custGeom>
            <a:avLst/>
            <a:gdLst>
              <a:gd name="connsiteX0" fmla="*/ 0 w 311150"/>
              <a:gd name="connsiteY0" fmla="*/ 0 h 0"/>
              <a:gd name="connsiteX1" fmla="*/ 311150 w 311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1150">
                <a:moveTo>
                  <a:pt x="0" y="0"/>
                </a:moveTo>
                <a:lnTo>
                  <a:pt x="3111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416300" y="2625726"/>
            <a:ext cx="247650" cy="101600"/>
          </a:xfrm>
          <a:custGeom>
            <a:avLst/>
            <a:gdLst>
              <a:gd name="connsiteX0" fmla="*/ 0 w 250825"/>
              <a:gd name="connsiteY0" fmla="*/ 111125 h 111125"/>
              <a:gd name="connsiteX1" fmla="*/ 250825 w 250825"/>
              <a:gd name="connsiteY1" fmla="*/ 0 h 111125"/>
              <a:gd name="connsiteX0" fmla="*/ 0 w 247650"/>
              <a:gd name="connsiteY0" fmla="*/ 101600 h 101600"/>
              <a:gd name="connsiteX1" fmla="*/ 247650 w 24765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650" h="101600">
                <a:moveTo>
                  <a:pt x="0" y="101600"/>
                </a:moveTo>
                <a:lnTo>
                  <a:pt x="2476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340350" y="2813050"/>
            <a:ext cx="241300" cy="450850"/>
          </a:xfrm>
          <a:custGeom>
            <a:avLst/>
            <a:gdLst>
              <a:gd name="connsiteX0" fmla="*/ 0 w 250825"/>
              <a:gd name="connsiteY0" fmla="*/ 457200 h 457200"/>
              <a:gd name="connsiteX1" fmla="*/ 250825 w 250825"/>
              <a:gd name="connsiteY1" fmla="*/ 0 h 457200"/>
              <a:gd name="connsiteX0" fmla="*/ 0 w 247650"/>
              <a:gd name="connsiteY0" fmla="*/ 463550 h 463550"/>
              <a:gd name="connsiteX1" fmla="*/ 247650 w 247650"/>
              <a:gd name="connsiteY1" fmla="*/ 0 h 463550"/>
              <a:gd name="connsiteX0" fmla="*/ 0 w 241300"/>
              <a:gd name="connsiteY0" fmla="*/ 450850 h 450850"/>
              <a:gd name="connsiteX1" fmla="*/ 241300 w 241300"/>
              <a:gd name="connsiteY1" fmla="*/ 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300" h="450850">
                <a:moveTo>
                  <a:pt x="0" y="450850"/>
                </a:moveTo>
                <a:lnTo>
                  <a:pt x="2413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648575" y="3187700"/>
            <a:ext cx="0" cy="495300"/>
          </a:xfrm>
          <a:custGeom>
            <a:avLst/>
            <a:gdLst>
              <a:gd name="connsiteX0" fmla="*/ 0 w 0"/>
              <a:gd name="connsiteY0" fmla="*/ 495300 h 495300"/>
              <a:gd name="connsiteX1" fmla="*/ 0 w 0"/>
              <a:gd name="connsiteY1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95300">
                <a:moveTo>
                  <a:pt x="0" y="49530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346450" y="3095625"/>
            <a:ext cx="0" cy="454025"/>
          </a:xfrm>
          <a:custGeom>
            <a:avLst/>
            <a:gdLst>
              <a:gd name="connsiteX0" fmla="*/ 0 w 0"/>
              <a:gd name="connsiteY0" fmla="*/ 0 h 454025"/>
              <a:gd name="connsiteX1" fmla="*/ 0 w 0"/>
              <a:gd name="connsiteY1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54025">
                <a:moveTo>
                  <a:pt x="0" y="0"/>
                </a:moveTo>
                <a:lnTo>
                  <a:pt x="0" y="45402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6952" y="2501661"/>
            <a:ext cx="118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Juxtaglomerular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cells in kidney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62443" y="3508136"/>
            <a:ext cx="123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Angiotensinogen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85859" y="3479561"/>
            <a:ext cx="540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Renin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81826" y="3724036"/>
            <a:ext cx="996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 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25670" y="3295411"/>
            <a:ext cx="455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74372" y="2619136"/>
            <a:ext cx="1688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Capillary endothelial cell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17845" y="2838211"/>
            <a:ext cx="6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Adrenal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cortex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18261" y="3644661"/>
            <a:ext cx="10324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34973" y="3511311"/>
            <a:ext cx="9328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Aldosterone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5088" y="3299146"/>
            <a:ext cx="547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Blood</a:t>
            </a:r>
          </a:p>
        </p:txBody>
      </p:sp>
      <p:sp>
        <p:nvSpPr>
          <p:cNvPr id="2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19.16  The renin-angiotensin-aldosterone system.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74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6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4"/>
          <a:stretch/>
        </p:blipFill>
        <p:spPr>
          <a:xfrm>
            <a:off x="266700" y="1790700"/>
            <a:ext cx="8601456" cy="3077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1843" y="2228611"/>
            <a:ext cx="491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Liver</a:t>
            </a:r>
          </a:p>
        </p:txBody>
      </p:sp>
      <p:sp>
        <p:nvSpPr>
          <p:cNvPr id="8" name="Freeform 7"/>
          <p:cNvSpPr/>
          <p:nvPr/>
        </p:nvSpPr>
        <p:spPr>
          <a:xfrm>
            <a:off x="1708150" y="2359025"/>
            <a:ext cx="311150" cy="0"/>
          </a:xfrm>
          <a:custGeom>
            <a:avLst/>
            <a:gdLst>
              <a:gd name="connsiteX0" fmla="*/ 0 w 311150"/>
              <a:gd name="connsiteY0" fmla="*/ 0 h 0"/>
              <a:gd name="connsiteX1" fmla="*/ 311150 w 311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1150">
                <a:moveTo>
                  <a:pt x="0" y="0"/>
                </a:moveTo>
                <a:lnTo>
                  <a:pt x="3111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2443" y="3508136"/>
            <a:ext cx="123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Angiotensinogen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5088" y="3299146"/>
            <a:ext cx="547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Blood</a:t>
            </a:r>
          </a:p>
        </p:txBody>
      </p:sp>
      <p:sp>
        <p:nvSpPr>
          <p:cNvPr id="1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19.16  The renin-angiotensin-aldosterone system.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93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6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4"/>
          <a:stretch/>
        </p:blipFill>
        <p:spPr>
          <a:xfrm>
            <a:off x="266700" y="1790700"/>
            <a:ext cx="8601456" cy="3077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1843" y="2228611"/>
            <a:ext cx="491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8" name="Freeform 7"/>
          <p:cNvSpPr/>
          <p:nvPr/>
        </p:nvSpPr>
        <p:spPr>
          <a:xfrm>
            <a:off x="1708150" y="2359025"/>
            <a:ext cx="311150" cy="0"/>
          </a:xfrm>
          <a:custGeom>
            <a:avLst/>
            <a:gdLst>
              <a:gd name="connsiteX0" fmla="*/ 0 w 311150"/>
              <a:gd name="connsiteY0" fmla="*/ 0 h 0"/>
              <a:gd name="connsiteX1" fmla="*/ 311150 w 311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1150">
                <a:moveTo>
                  <a:pt x="0" y="0"/>
                </a:moveTo>
                <a:lnTo>
                  <a:pt x="3111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416300" y="2625726"/>
            <a:ext cx="247650" cy="101600"/>
          </a:xfrm>
          <a:custGeom>
            <a:avLst/>
            <a:gdLst>
              <a:gd name="connsiteX0" fmla="*/ 0 w 250825"/>
              <a:gd name="connsiteY0" fmla="*/ 111125 h 111125"/>
              <a:gd name="connsiteX1" fmla="*/ 250825 w 250825"/>
              <a:gd name="connsiteY1" fmla="*/ 0 h 111125"/>
              <a:gd name="connsiteX0" fmla="*/ 0 w 247650"/>
              <a:gd name="connsiteY0" fmla="*/ 101600 h 101600"/>
              <a:gd name="connsiteX1" fmla="*/ 247650 w 24765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650" h="101600">
                <a:moveTo>
                  <a:pt x="0" y="101600"/>
                </a:moveTo>
                <a:lnTo>
                  <a:pt x="2476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346450" y="3095625"/>
            <a:ext cx="0" cy="454025"/>
          </a:xfrm>
          <a:custGeom>
            <a:avLst/>
            <a:gdLst>
              <a:gd name="connsiteX0" fmla="*/ 0 w 0"/>
              <a:gd name="connsiteY0" fmla="*/ 0 h 454025"/>
              <a:gd name="connsiteX1" fmla="*/ 0 w 0"/>
              <a:gd name="connsiteY1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54025">
                <a:moveTo>
                  <a:pt x="0" y="0"/>
                </a:moveTo>
                <a:lnTo>
                  <a:pt x="0" y="45402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6952" y="2501661"/>
            <a:ext cx="118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Juxtaglomerular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cells in kidney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62443" y="3508136"/>
            <a:ext cx="123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Angiotensinogen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85859" y="3479561"/>
            <a:ext cx="540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Renin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81826" y="3724036"/>
            <a:ext cx="996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 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5088" y="3299146"/>
            <a:ext cx="547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Blood</a:t>
            </a:r>
          </a:p>
        </p:txBody>
      </p:sp>
      <p:sp>
        <p:nvSpPr>
          <p:cNvPr id="1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19.16  The renin-angiotensin-aldosterone system.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6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4"/>
          <a:stretch/>
        </p:blipFill>
        <p:spPr>
          <a:xfrm>
            <a:off x="266700" y="1790700"/>
            <a:ext cx="8601456" cy="307797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51843" y="2228611"/>
            <a:ext cx="491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25" name="Freeform 24"/>
          <p:cNvSpPr/>
          <p:nvPr/>
        </p:nvSpPr>
        <p:spPr>
          <a:xfrm>
            <a:off x="1708150" y="2359025"/>
            <a:ext cx="311150" cy="0"/>
          </a:xfrm>
          <a:custGeom>
            <a:avLst/>
            <a:gdLst>
              <a:gd name="connsiteX0" fmla="*/ 0 w 311150"/>
              <a:gd name="connsiteY0" fmla="*/ 0 h 0"/>
              <a:gd name="connsiteX1" fmla="*/ 311150 w 311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1150">
                <a:moveTo>
                  <a:pt x="0" y="0"/>
                </a:moveTo>
                <a:lnTo>
                  <a:pt x="3111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416300" y="2625726"/>
            <a:ext cx="247650" cy="101600"/>
          </a:xfrm>
          <a:custGeom>
            <a:avLst/>
            <a:gdLst>
              <a:gd name="connsiteX0" fmla="*/ 0 w 250825"/>
              <a:gd name="connsiteY0" fmla="*/ 111125 h 111125"/>
              <a:gd name="connsiteX1" fmla="*/ 250825 w 250825"/>
              <a:gd name="connsiteY1" fmla="*/ 0 h 111125"/>
              <a:gd name="connsiteX0" fmla="*/ 0 w 247650"/>
              <a:gd name="connsiteY0" fmla="*/ 101600 h 101600"/>
              <a:gd name="connsiteX1" fmla="*/ 247650 w 24765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650" h="101600">
                <a:moveTo>
                  <a:pt x="0" y="101600"/>
                </a:moveTo>
                <a:lnTo>
                  <a:pt x="2476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340350" y="2813050"/>
            <a:ext cx="241300" cy="450850"/>
          </a:xfrm>
          <a:custGeom>
            <a:avLst/>
            <a:gdLst>
              <a:gd name="connsiteX0" fmla="*/ 0 w 250825"/>
              <a:gd name="connsiteY0" fmla="*/ 457200 h 457200"/>
              <a:gd name="connsiteX1" fmla="*/ 250825 w 250825"/>
              <a:gd name="connsiteY1" fmla="*/ 0 h 457200"/>
              <a:gd name="connsiteX0" fmla="*/ 0 w 247650"/>
              <a:gd name="connsiteY0" fmla="*/ 463550 h 463550"/>
              <a:gd name="connsiteX1" fmla="*/ 247650 w 247650"/>
              <a:gd name="connsiteY1" fmla="*/ 0 h 463550"/>
              <a:gd name="connsiteX0" fmla="*/ 0 w 241300"/>
              <a:gd name="connsiteY0" fmla="*/ 450850 h 450850"/>
              <a:gd name="connsiteX1" fmla="*/ 241300 w 241300"/>
              <a:gd name="connsiteY1" fmla="*/ 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300" h="450850">
                <a:moveTo>
                  <a:pt x="0" y="450850"/>
                </a:moveTo>
                <a:lnTo>
                  <a:pt x="2413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3346450" y="3095625"/>
            <a:ext cx="0" cy="454025"/>
          </a:xfrm>
          <a:custGeom>
            <a:avLst/>
            <a:gdLst>
              <a:gd name="connsiteX0" fmla="*/ 0 w 0"/>
              <a:gd name="connsiteY0" fmla="*/ 0 h 454025"/>
              <a:gd name="connsiteX1" fmla="*/ 0 w 0"/>
              <a:gd name="connsiteY1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54025">
                <a:moveTo>
                  <a:pt x="0" y="0"/>
                </a:moveTo>
                <a:lnTo>
                  <a:pt x="0" y="45402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96952" y="2501661"/>
            <a:ext cx="118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Juxtaglomerular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cells in kidney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62443" y="3508136"/>
            <a:ext cx="123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Angiotensinogen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85859" y="3479561"/>
            <a:ext cx="540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Renin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81826" y="3724036"/>
            <a:ext cx="996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 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25670" y="3295411"/>
            <a:ext cx="455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74372" y="2619136"/>
            <a:ext cx="1688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Capillary endothelial cell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18261" y="3644661"/>
            <a:ext cx="10324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5088" y="3299146"/>
            <a:ext cx="547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Blood</a:t>
            </a:r>
          </a:p>
        </p:txBody>
      </p:sp>
      <p:sp>
        <p:nvSpPr>
          <p:cNvPr id="20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19.16  The renin-angiotensin-aldosterone system.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7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6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4"/>
          <a:stretch/>
        </p:blipFill>
        <p:spPr>
          <a:xfrm>
            <a:off x="266700" y="1790700"/>
            <a:ext cx="8601456" cy="3077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1843" y="2228611"/>
            <a:ext cx="491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8" name="Freeform 7"/>
          <p:cNvSpPr/>
          <p:nvPr/>
        </p:nvSpPr>
        <p:spPr>
          <a:xfrm>
            <a:off x="1708150" y="2359025"/>
            <a:ext cx="311150" cy="0"/>
          </a:xfrm>
          <a:custGeom>
            <a:avLst/>
            <a:gdLst>
              <a:gd name="connsiteX0" fmla="*/ 0 w 311150"/>
              <a:gd name="connsiteY0" fmla="*/ 0 h 0"/>
              <a:gd name="connsiteX1" fmla="*/ 311150 w 311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1150">
                <a:moveTo>
                  <a:pt x="0" y="0"/>
                </a:moveTo>
                <a:lnTo>
                  <a:pt x="3111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416300" y="2625726"/>
            <a:ext cx="247650" cy="101600"/>
          </a:xfrm>
          <a:custGeom>
            <a:avLst/>
            <a:gdLst>
              <a:gd name="connsiteX0" fmla="*/ 0 w 250825"/>
              <a:gd name="connsiteY0" fmla="*/ 111125 h 111125"/>
              <a:gd name="connsiteX1" fmla="*/ 250825 w 250825"/>
              <a:gd name="connsiteY1" fmla="*/ 0 h 111125"/>
              <a:gd name="connsiteX0" fmla="*/ 0 w 247650"/>
              <a:gd name="connsiteY0" fmla="*/ 101600 h 101600"/>
              <a:gd name="connsiteX1" fmla="*/ 247650 w 247650"/>
              <a:gd name="connsiteY1" fmla="*/ 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650" h="101600">
                <a:moveTo>
                  <a:pt x="0" y="101600"/>
                </a:moveTo>
                <a:lnTo>
                  <a:pt x="2476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340350" y="2813050"/>
            <a:ext cx="241300" cy="450850"/>
          </a:xfrm>
          <a:custGeom>
            <a:avLst/>
            <a:gdLst>
              <a:gd name="connsiteX0" fmla="*/ 0 w 250825"/>
              <a:gd name="connsiteY0" fmla="*/ 457200 h 457200"/>
              <a:gd name="connsiteX1" fmla="*/ 250825 w 250825"/>
              <a:gd name="connsiteY1" fmla="*/ 0 h 457200"/>
              <a:gd name="connsiteX0" fmla="*/ 0 w 247650"/>
              <a:gd name="connsiteY0" fmla="*/ 463550 h 463550"/>
              <a:gd name="connsiteX1" fmla="*/ 247650 w 247650"/>
              <a:gd name="connsiteY1" fmla="*/ 0 h 463550"/>
              <a:gd name="connsiteX0" fmla="*/ 0 w 241300"/>
              <a:gd name="connsiteY0" fmla="*/ 450850 h 450850"/>
              <a:gd name="connsiteX1" fmla="*/ 241300 w 241300"/>
              <a:gd name="connsiteY1" fmla="*/ 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300" h="450850">
                <a:moveTo>
                  <a:pt x="0" y="450850"/>
                </a:moveTo>
                <a:lnTo>
                  <a:pt x="2413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648575" y="3187700"/>
            <a:ext cx="0" cy="495300"/>
          </a:xfrm>
          <a:custGeom>
            <a:avLst/>
            <a:gdLst>
              <a:gd name="connsiteX0" fmla="*/ 0 w 0"/>
              <a:gd name="connsiteY0" fmla="*/ 495300 h 495300"/>
              <a:gd name="connsiteX1" fmla="*/ 0 w 0"/>
              <a:gd name="connsiteY1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95300">
                <a:moveTo>
                  <a:pt x="0" y="49530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346450" y="3095625"/>
            <a:ext cx="0" cy="454025"/>
          </a:xfrm>
          <a:custGeom>
            <a:avLst/>
            <a:gdLst>
              <a:gd name="connsiteX0" fmla="*/ 0 w 0"/>
              <a:gd name="connsiteY0" fmla="*/ 0 h 454025"/>
              <a:gd name="connsiteX1" fmla="*/ 0 w 0"/>
              <a:gd name="connsiteY1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54025">
                <a:moveTo>
                  <a:pt x="0" y="0"/>
                </a:moveTo>
                <a:lnTo>
                  <a:pt x="0" y="45402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6952" y="2501661"/>
            <a:ext cx="118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Juxtaglomerular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cells in kidney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62443" y="3508136"/>
            <a:ext cx="1231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Angiotensinogen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85859" y="3479561"/>
            <a:ext cx="540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Renin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81826" y="3724036"/>
            <a:ext cx="9968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 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25670" y="3295411"/>
            <a:ext cx="455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74372" y="2619136"/>
            <a:ext cx="1688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Capillary endothelial cell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17845" y="2838211"/>
            <a:ext cx="6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</a:rPr>
              <a:t>Adrenal</a:t>
            </a:r>
          </a:p>
          <a:p>
            <a:pPr algn="ctr"/>
            <a:r>
              <a:rPr lang="en-US" sz="1000" b="1" dirty="0">
                <a:solidFill>
                  <a:srgbClr val="000000"/>
                </a:solidFill>
              </a:rPr>
              <a:t>cortex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18261" y="3644661"/>
            <a:ext cx="10324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34973" y="3511311"/>
            <a:ext cx="9328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Aldosterone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5088" y="3299146"/>
            <a:ext cx="547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0000"/>
                </a:solidFill>
              </a:rPr>
              <a:t>Blood</a:t>
            </a:r>
          </a:p>
        </p:txBody>
      </p:sp>
      <p:sp>
        <p:nvSpPr>
          <p:cNvPr id="2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19.16  The renin-angiotensin-aldosterone system.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7_unlabeled_step1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/>
              <a:t>Angiotensin II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Vasoconstriction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56816" y="1795430"/>
            <a:ext cx="172747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/>
              <a:t>Aldosterone secretion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98023" y="1800683"/>
            <a:ext cx="11960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/>
              <a:t>ADH secretion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9131" y="1796451"/>
            <a:ext cx="140034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Thirst stimulation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911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Sodium reabsorption</a:t>
            </a:r>
          </a:p>
          <a:p>
            <a:pPr algn="l"/>
            <a:r>
              <a:rPr lang="en-US" sz="1130" b="1" dirty="0"/>
              <a:t>in late distal tubules</a:t>
            </a:r>
          </a:p>
          <a:p>
            <a:pPr algn="l"/>
            <a:r>
              <a:rPr lang="en-US" sz="1130" b="1" dirty="0"/>
              <a:t>and collecting ducts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94278" y="3969335"/>
            <a:ext cx="1400702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Extracellular ﬂuid</a:t>
            </a:r>
          </a:p>
          <a:p>
            <a:pPr algn="l"/>
            <a:r>
              <a:rPr lang="en-US" sz="1130" b="1" dirty="0"/>
              <a:t>osmolarity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95473" y="4145170"/>
            <a:ext cx="123980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Plasma volume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MAP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Initial </a:t>
            </a:r>
            <a:r>
              <a:rPr lang="en-US" sz="1130" b="1" dirty="0" smtClean="0"/>
              <a:t>stimulus</a:t>
            </a:r>
            <a:endParaRPr lang="en-US" sz="113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Physiological response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61649" y="2537788"/>
            <a:ext cx="78375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Kidneys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87664" y="1449821"/>
            <a:ext cx="123942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Adrenal cortex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Systemic arterioles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39753" y="1449821"/>
            <a:ext cx="14681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Posterior pituitary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955477" y="1449822"/>
            <a:ext cx="178214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Hypothalamic neurons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914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Water reabsorption</a:t>
            </a:r>
          </a:p>
          <a:p>
            <a:pPr algn="l"/>
            <a:r>
              <a:rPr lang="en-US" sz="1130" b="1" dirty="0"/>
              <a:t>in late distal tubules</a:t>
            </a:r>
          </a:p>
          <a:p>
            <a:pPr algn="l"/>
            <a:r>
              <a:rPr lang="en-US" sz="1130" b="1" dirty="0"/>
              <a:t>and collecting ducts</a:t>
            </a:r>
          </a:p>
        </p:txBody>
      </p:sp>
      <p:sp>
        <p:nvSpPr>
          <p:cNvPr id="25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51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7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Initial </a:t>
            </a:r>
            <a:r>
              <a:rPr lang="en-US" sz="1130" b="1" dirty="0" smtClean="0">
                <a:solidFill>
                  <a:srgbClr val="000000"/>
                </a:solidFill>
              </a:rPr>
              <a:t>stimulus</a:t>
            </a:r>
            <a:endParaRPr lang="en-US" sz="113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94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7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Vasoconstriction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Initial </a:t>
            </a:r>
            <a:r>
              <a:rPr lang="en-US" sz="1130" b="1" dirty="0" smtClean="0">
                <a:solidFill>
                  <a:srgbClr val="000000"/>
                </a:solidFill>
              </a:rPr>
              <a:t>stimulus</a:t>
            </a:r>
            <a:endParaRPr lang="en-US" sz="113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Systemic arterioles</a:t>
            </a:r>
          </a:p>
        </p:txBody>
      </p:sp>
      <p:sp>
        <p:nvSpPr>
          <p:cNvPr id="1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7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Vasoconstriction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816" y="1795430"/>
            <a:ext cx="172747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Aldosterone secretion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Initial </a:t>
            </a:r>
            <a:r>
              <a:rPr lang="en-US" sz="1130" b="1" dirty="0" smtClean="0">
                <a:solidFill>
                  <a:srgbClr val="000000"/>
                </a:solidFill>
              </a:rPr>
              <a:t>stimulus</a:t>
            </a:r>
            <a:endParaRPr lang="en-US" sz="113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1649" y="2537788"/>
            <a:ext cx="78375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664" y="1449821"/>
            <a:ext cx="123942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Adrenal cortex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Systemic arterioles</a:t>
            </a:r>
          </a:p>
        </p:txBody>
      </p:sp>
      <p:sp>
        <p:nvSpPr>
          <p:cNvPr id="2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13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7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Vasoconstriction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816" y="1795430"/>
            <a:ext cx="172747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Aldosterone secretion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11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Sodium reabsorption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in late distal tubules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and collecting ducts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Initial </a:t>
            </a:r>
            <a:r>
              <a:rPr lang="en-US" sz="1130" b="1" dirty="0" smtClean="0">
                <a:solidFill>
                  <a:srgbClr val="000000"/>
                </a:solidFill>
              </a:rPr>
              <a:t>stimulus</a:t>
            </a:r>
            <a:endParaRPr lang="en-US" sz="113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1649" y="2537788"/>
            <a:ext cx="78375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664" y="1449821"/>
            <a:ext cx="123942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Adrenal cortex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Systemic arterioles</a:t>
            </a:r>
          </a:p>
        </p:txBody>
      </p:sp>
      <p:sp>
        <p:nvSpPr>
          <p:cNvPr id="2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3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Outline</a:t>
            </a:r>
            <a:endParaRPr lang="en-US"/>
          </a:p>
        </p:txBody>
      </p:sp>
      <p:sp>
        <p:nvSpPr>
          <p:cNvPr id="7170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19.1 	The Concept of Balance</a:t>
            </a:r>
          </a:p>
          <a:p>
            <a:pPr marL="0" indent="0">
              <a:buNone/>
            </a:pPr>
            <a:r>
              <a:rPr lang="en-US" dirty="0" smtClean="0"/>
              <a:t>19.2 	Water Balance</a:t>
            </a:r>
          </a:p>
          <a:p>
            <a:pPr marL="0" indent="0">
              <a:buNone/>
            </a:pPr>
            <a:r>
              <a:rPr lang="en-US" dirty="0" smtClean="0"/>
              <a:t>19.3 	Sodium Balance</a:t>
            </a:r>
          </a:p>
          <a:p>
            <a:pPr marL="0" indent="0">
              <a:buNone/>
            </a:pPr>
            <a:r>
              <a:rPr lang="en-US" dirty="0" smtClean="0"/>
              <a:t>19.4 	Potassium Balance</a:t>
            </a:r>
          </a:p>
          <a:p>
            <a:pPr marL="0" indent="0">
              <a:buNone/>
            </a:pPr>
            <a:r>
              <a:rPr lang="en-US" dirty="0" smtClean="0"/>
              <a:t>19.5 	Calcium Balance</a:t>
            </a:r>
          </a:p>
          <a:p>
            <a:pPr marL="0" indent="0">
              <a:buNone/>
            </a:pPr>
            <a:r>
              <a:rPr lang="en-US" dirty="0" smtClean="0"/>
              <a:t>19.6 	Interactions Between Fluid and Electrolyte 	Regulation</a:t>
            </a:r>
          </a:p>
          <a:p>
            <a:pPr marL="0" indent="0">
              <a:buNone/>
            </a:pPr>
            <a:r>
              <a:rPr lang="en-US" dirty="0" smtClean="0"/>
              <a:t>19.7 	Acid-Base 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2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7_unlabeled_step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Vasoconstriction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816" y="1795430"/>
            <a:ext cx="172747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Aldosterone secretion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11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Sodium reabsorption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in late distal tubules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and collecting 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94278" y="3969335"/>
            <a:ext cx="1400702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Extracellular ﬂuid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Initial </a:t>
            </a:r>
            <a:r>
              <a:rPr lang="en-US" sz="1130" b="1" dirty="0" smtClean="0">
                <a:solidFill>
                  <a:srgbClr val="000000"/>
                </a:solidFill>
              </a:rPr>
              <a:t>stimulus</a:t>
            </a:r>
            <a:endParaRPr lang="en-US" sz="113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1649" y="2537788"/>
            <a:ext cx="78375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664" y="1449821"/>
            <a:ext cx="123942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Adrenal cortex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Systemic arterioles</a:t>
            </a:r>
          </a:p>
        </p:txBody>
      </p:sp>
      <p:sp>
        <p:nvSpPr>
          <p:cNvPr id="2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1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7_unlabeled_step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Vasoconstriction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816" y="1795430"/>
            <a:ext cx="172747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Aldosterone secretion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8023" y="1800683"/>
            <a:ext cx="11960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11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Sodium reabsorption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in late distal tubules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and collecting 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94278" y="3969335"/>
            <a:ext cx="1400702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Extracellular ﬂuid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Initial </a:t>
            </a:r>
            <a:r>
              <a:rPr lang="en-US" sz="1130" b="1" dirty="0" smtClean="0">
                <a:solidFill>
                  <a:srgbClr val="000000"/>
                </a:solidFill>
              </a:rPr>
              <a:t>stimulus</a:t>
            </a:r>
            <a:endParaRPr lang="en-US" sz="113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1649" y="2537788"/>
            <a:ext cx="78375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664" y="1449821"/>
            <a:ext cx="123942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Adrenal cortex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Systemic arterioles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9753" y="1449821"/>
            <a:ext cx="14681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7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35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7_unlabeled_step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Vasoconstriction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816" y="1795430"/>
            <a:ext cx="172747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Aldosterone secretion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8023" y="1800683"/>
            <a:ext cx="11960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11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Sodium reabsorption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in late distal tubules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and collecting 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94278" y="3969335"/>
            <a:ext cx="1400702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Extracellular ﬂuid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Initial </a:t>
            </a:r>
            <a:r>
              <a:rPr lang="en-US" sz="1130" b="1" dirty="0" smtClean="0">
                <a:solidFill>
                  <a:srgbClr val="000000"/>
                </a:solidFill>
              </a:rPr>
              <a:t>stimulus</a:t>
            </a:r>
            <a:endParaRPr lang="en-US" sz="113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1649" y="2537788"/>
            <a:ext cx="78375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664" y="1449821"/>
            <a:ext cx="123942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Adrenal cortex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Systemic arterioles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9753" y="1449821"/>
            <a:ext cx="14681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914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Water reabsorption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in late distal tubules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and collecting ducts</a:t>
            </a:r>
          </a:p>
        </p:txBody>
      </p:sp>
      <p:sp>
        <p:nvSpPr>
          <p:cNvPr id="2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8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2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7_unlabeled_step0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Vasoconstriction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816" y="1795430"/>
            <a:ext cx="172747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Aldosterone secretion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8023" y="1800683"/>
            <a:ext cx="11960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11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Sodium reabsorption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in late distal tubules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and collecting 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94278" y="3969335"/>
            <a:ext cx="1400702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Extracellular ﬂuid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5473" y="4145170"/>
            <a:ext cx="123980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Plasma volume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Initial </a:t>
            </a:r>
            <a:r>
              <a:rPr lang="en-US" sz="1130" b="1" dirty="0" smtClean="0">
                <a:solidFill>
                  <a:srgbClr val="000000"/>
                </a:solidFill>
              </a:rPr>
              <a:t>stimulus</a:t>
            </a:r>
            <a:endParaRPr lang="en-US" sz="113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1649" y="2537788"/>
            <a:ext cx="78375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664" y="1449821"/>
            <a:ext cx="123942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Adrenal cortex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Systemic arterioles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9753" y="1449821"/>
            <a:ext cx="14681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914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Water reabsorption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in late distal tubules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and collecting ducts</a:t>
            </a:r>
          </a:p>
        </p:txBody>
      </p:sp>
      <p:sp>
        <p:nvSpPr>
          <p:cNvPr id="2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9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97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7_unlabeled_step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Angiotensin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Vasoconstriction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6816" y="1795430"/>
            <a:ext cx="172747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Aldosterone secretion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8023" y="1800683"/>
            <a:ext cx="11960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99131" y="1796451"/>
            <a:ext cx="140034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Thirst stimulation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11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Sodium reabsorption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in late distal tubules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and collecting 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94278" y="3969335"/>
            <a:ext cx="1400702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Extracellular ﬂuid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95473" y="4145170"/>
            <a:ext cx="123980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Plasma volume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Initial </a:t>
            </a:r>
            <a:r>
              <a:rPr lang="en-US" sz="1130" b="1" dirty="0" smtClean="0">
                <a:solidFill>
                  <a:srgbClr val="000000"/>
                </a:solidFill>
              </a:rPr>
              <a:t>stimulus</a:t>
            </a:r>
            <a:endParaRPr lang="en-US" sz="113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1649" y="2537788"/>
            <a:ext cx="78375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7664" y="1449821"/>
            <a:ext cx="123942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Adrenal cortex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Systemic arterioles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39753" y="1449821"/>
            <a:ext cx="14681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55477" y="1449822"/>
            <a:ext cx="178214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>
                <a:solidFill>
                  <a:srgbClr val="000000"/>
                </a:solidFill>
              </a:rPr>
              <a:t>Hypothalamic neurons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914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>
                <a:solidFill>
                  <a:srgbClr val="000000"/>
                </a:solidFill>
              </a:rPr>
              <a:t>Water reabsorption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in late distal tubules</a:t>
            </a:r>
          </a:p>
          <a:p>
            <a:pPr algn="l"/>
            <a:r>
              <a:rPr lang="en-US" sz="1130" b="1" dirty="0">
                <a:solidFill>
                  <a:srgbClr val="000000"/>
                </a:solidFill>
              </a:rPr>
              <a:t>and collecting ducts</a:t>
            </a:r>
          </a:p>
        </p:txBody>
      </p:sp>
      <p:sp>
        <p:nvSpPr>
          <p:cNvPr id="26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377669" y="113574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10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7_unlabeled_step1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/>
        </p:blipFill>
        <p:spPr>
          <a:xfrm>
            <a:off x="266700" y="444500"/>
            <a:ext cx="8601456" cy="578086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116576" y="513700"/>
            <a:ext cx="115547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/>
              <a:t>Angiotensin II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6477" y="1796450"/>
            <a:ext cx="1352304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Vasoconstriction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56816" y="1795430"/>
            <a:ext cx="172747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/>
              <a:t>Aldosterone secretion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98023" y="1800683"/>
            <a:ext cx="11960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dirty="0"/>
              <a:t>ADH secretion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9131" y="1796451"/>
            <a:ext cx="140034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Thirst stimulation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911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Sodium reabsorption</a:t>
            </a:r>
          </a:p>
          <a:p>
            <a:pPr algn="l"/>
            <a:r>
              <a:rPr lang="en-US" sz="1130" b="1" dirty="0"/>
              <a:t>in late distal tubules</a:t>
            </a:r>
          </a:p>
          <a:p>
            <a:pPr algn="l"/>
            <a:r>
              <a:rPr lang="en-US" sz="1130" b="1" dirty="0"/>
              <a:t>and collecting ducts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94278" y="3969335"/>
            <a:ext cx="1400702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Extracellular ﬂuid</a:t>
            </a:r>
          </a:p>
          <a:p>
            <a:pPr algn="l"/>
            <a:r>
              <a:rPr lang="en-US" sz="1130" b="1" dirty="0"/>
              <a:t>osmolarity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295473" y="4145170"/>
            <a:ext cx="123980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Plasma volume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2228" y="5057416"/>
            <a:ext cx="50406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MAP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8169" y="5470947"/>
            <a:ext cx="119918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Initial </a:t>
            </a:r>
            <a:r>
              <a:rPr lang="en-US" sz="1130" b="1" dirty="0" smtClean="0"/>
              <a:t>stimulus</a:t>
            </a:r>
            <a:endParaRPr lang="en-US" sz="113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84438" y="5714666"/>
            <a:ext cx="180338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Physiological response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91648" y="5971085"/>
            <a:ext cx="63350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0" b="1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61649" y="2537788"/>
            <a:ext cx="78375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Kidneys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887664" y="1449821"/>
            <a:ext cx="123942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Adrenal cortex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3375" y="1454055"/>
            <a:ext cx="1549135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Systemic arterioles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39753" y="1449821"/>
            <a:ext cx="14681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Posterior pituitary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955477" y="1449822"/>
            <a:ext cx="178214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0" b="1" i="1" dirty="0"/>
              <a:t>Hypothalamic neurons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91497" y="2877967"/>
            <a:ext cx="1641915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Water reabsorption</a:t>
            </a:r>
          </a:p>
          <a:p>
            <a:pPr algn="l"/>
            <a:r>
              <a:rPr lang="en-US" sz="1130" b="1" dirty="0"/>
              <a:t>in late distal tubules</a:t>
            </a:r>
          </a:p>
          <a:p>
            <a:pPr algn="l"/>
            <a:r>
              <a:rPr lang="en-US" sz="1130" b="1" dirty="0"/>
              <a:t>and collecting ducts</a:t>
            </a:r>
          </a:p>
        </p:txBody>
      </p:sp>
      <p:sp>
        <p:nvSpPr>
          <p:cNvPr id="25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19.17  Mechanisms by which angiotensin II increases mean arterial pressure.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386160" y="113574"/>
            <a:ext cx="7578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78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Effects of Aldosterone</a:t>
            </a:r>
            <a:endParaRPr lang="en-US"/>
          </a:p>
        </p:txBody>
      </p:sp>
      <p:sp>
        <p:nvSpPr>
          <p:cNvPr id="56322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Stimuli for renin release</a:t>
            </a:r>
          </a:p>
          <a:p>
            <a:pPr lvl="1"/>
            <a:r>
              <a:rPr lang="en-US" dirty="0" smtClean="0"/>
              <a:t>Decreased pressure in afferent arteriole</a:t>
            </a:r>
          </a:p>
          <a:p>
            <a:pPr lvl="1"/>
            <a:r>
              <a:rPr lang="en-US" dirty="0" smtClean="0"/>
              <a:t>Renal sympathetic nerve activity</a:t>
            </a:r>
          </a:p>
          <a:p>
            <a:pPr lvl="1"/>
            <a:r>
              <a:rPr lang="en-US" dirty="0" smtClean="0"/>
              <a:t>Decreases in Na</a:t>
            </a:r>
            <a:r>
              <a:rPr lang="en-US" baseline="30000" dirty="0" smtClean="0"/>
              <a:t>+</a:t>
            </a:r>
            <a:r>
              <a:rPr lang="en-US" dirty="0" smtClean="0"/>
              <a:t> and </a:t>
            </a:r>
            <a:r>
              <a:rPr lang="en-US" dirty="0" err="1" smtClean="0"/>
              <a:t>Cl</a:t>
            </a:r>
            <a:r>
              <a:rPr lang="en-US" baseline="30000" dirty="0" smtClean="0"/>
              <a:t>–</a:t>
            </a:r>
            <a:r>
              <a:rPr lang="en-US" dirty="0" smtClean="0"/>
              <a:t> in distal tubule filtrate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92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8_unlabeled_step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1917701" y="298272"/>
            <a:ext cx="5138501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4257" y="40192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1028" y="1421102"/>
            <a:ext cx="14798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9478" y="1427452"/>
            <a:ext cx="167225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Baroreceptor reﬂex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5107" y="142427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>
                <a:solidFill>
                  <a:srgbClr val="000000"/>
                </a:solidFill>
              </a:rPr>
              <a:t>GFR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4323" y="2091027"/>
            <a:ext cx="17363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Sympathetic activity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3903" y="2091027"/>
            <a:ext cx="14048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[Na</a:t>
            </a:r>
            <a:r>
              <a:rPr lang="en-US" sz="1250" b="1" baseline="30000" dirty="0">
                <a:solidFill>
                  <a:srgbClr val="000000"/>
                </a:solidFill>
              </a:rPr>
              <a:t>+</a:t>
            </a:r>
            <a:r>
              <a:rPr lang="en-US" sz="1250" b="1" dirty="0">
                <a:solidFill>
                  <a:srgbClr val="000000"/>
                </a:solidFill>
              </a:rPr>
              <a:t>] and [Cl</a:t>
            </a:r>
            <a:r>
              <a:rPr lang="en-US" sz="1250" b="1" baseline="30000" dirty="0">
                <a:solidFill>
                  <a:srgbClr val="000000"/>
                </a:solidFill>
              </a:rPr>
              <a:t>–</a:t>
            </a:r>
            <a:r>
              <a:rPr lang="en-US" sz="1250" b="1" dirty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in distal tubules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9303" y="2907002"/>
            <a:ext cx="127401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Macula densa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8953" y="3294352"/>
            <a:ext cx="915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Paracrine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secretion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8203" y="4535777"/>
            <a:ext cx="18709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Juxtaglomerular cells</a:t>
            </a:r>
          </a:p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of afferent arteriole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6178" y="5100927"/>
            <a:ext cx="122716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Renin release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003" y="5739102"/>
            <a:ext cx="130692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Initial </a:t>
            </a:r>
            <a:r>
              <a:rPr lang="en-US" sz="1250" b="1" dirty="0" smtClean="0">
                <a:solidFill>
                  <a:srgbClr val="000000"/>
                </a:solidFill>
              </a:rPr>
              <a:t>stimulus</a:t>
            </a:r>
            <a:endParaRPr lang="en-US" sz="12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1828" y="6018502"/>
            <a:ext cx="198002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1828" y="6291552"/>
            <a:ext cx="67456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19.18  Mechanisms by which decreases in mean arterial pressure stimulate renin release.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45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8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1917701" y="298272"/>
            <a:ext cx="5138501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4257" y="40192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/>
              <a:t>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003" y="5739102"/>
            <a:ext cx="130692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/>
              <a:t>Initial </a:t>
            </a:r>
            <a:r>
              <a:rPr lang="en-US" sz="1250" b="1" dirty="0" smtClean="0"/>
              <a:t>stimulus</a:t>
            </a:r>
            <a:endParaRPr lang="en-US" sz="12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161828" y="6018502"/>
            <a:ext cx="198002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/>
              <a:t>Physiological 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1828" y="6291552"/>
            <a:ext cx="67456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/>
              <a:t>Result</a:t>
            </a:r>
          </a:p>
        </p:txBody>
      </p:sp>
      <p:sp>
        <p:nvSpPr>
          <p:cNvPr id="1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19.18  Mechanisms by which decreases in mean arterial pressure stimulate renin release.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03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8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1917701" y="298272"/>
            <a:ext cx="5138501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4257" y="40192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1028" y="1421102"/>
            <a:ext cx="14798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8203" y="4535777"/>
            <a:ext cx="18709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Juxtaglomerular cells</a:t>
            </a:r>
          </a:p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of afferent arteriole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6178" y="5100927"/>
            <a:ext cx="122716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Renin release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003" y="5739102"/>
            <a:ext cx="130692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Initial </a:t>
            </a:r>
            <a:r>
              <a:rPr lang="en-US" sz="1250" b="1" dirty="0" smtClean="0">
                <a:solidFill>
                  <a:srgbClr val="000000"/>
                </a:solidFill>
              </a:rPr>
              <a:t>stimulus</a:t>
            </a:r>
            <a:endParaRPr lang="en-US" sz="12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1828" y="6018502"/>
            <a:ext cx="198002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1828" y="6291552"/>
            <a:ext cx="67456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19.18  Mechanisms by which decreases in mean arterial pressure stimulate renin release.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88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19.3	Sodium Balance</a:t>
            </a:r>
            <a:endParaRPr lang="en-US"/>
          </a:p>
        </p:txBody>
      </p:sp>
      <p:sp>
        <p:nvSpPr>
          <p:cNvPr id="9218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Hypernatremia: high plasma sodium</a:t>
            </a:r>
          </a:p>
          <a:p>
            <a:r>
              <a:rPr lang="en-US" smtClean="0"/>
              <a:t>Hyponatremia: low plasma sodium</a:t>
            </a:r>
          </a:p>
          <a:p>
            <a:r>
              <a:rPr lang="en-US" smtClean="0"/>
              <a:t>Sodium: primary solute in ECF</a:t>
            </a:r>
          </a:p>
          <a:p>
            <a:pPr lvl="1"/>
            <a:r>
              <a:rPr lang="en-US" smtClean="0"/>
              <a:t>Critical for normal osmotic pressure</a:t>
            </a:r>
          </a:p>
          <a:p>
            <a:pPr lvl="1"/>
            <a:r>
              <a:rPr lang="en-US" smtClean="0"/>
              <a:t>Critical to function of excitable cells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88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8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1917701" y="298272"/>
            <a:ext cx="5138501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4257" y="40192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1028" y="1421102"/>
            <a:ext cx="14798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9478" y="1427452"/>
            <a:ext cx="167225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Baroreceptor reﬂex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8203" y="4535777"/>
            <a:ext cx="18709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Juxtaglomerular cells</a:t>
            </a:r>
          </a:p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of afferent arteriole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6178" y="5100927"/>
            <a:ext cx="122716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Renin release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003" y="5739102"/>
            <a:ext cx="130692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Initial </a:t>
            </a:r>
            <a:r>
              <a:rPr lang="en-US" sz="1250" b="1" dirty="0" smtClean="0">
                <a:solidFill>
                  <a:srgbClr val="000000"/>
                </a:solidFill>
              </a:rPr>
              <a:t>stimulus</a:t>
            </a:r>
            <a:endParaRPr lang="en-US" sz="12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1828" y="6018502"/>
            <a:ext cx="198002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1828" y="6291552"/>
            <a:ext cx="67456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19.18  Mechanisms by which decreases in mean arterial pressure stimulate renin release.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48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8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1917701" y="298272"/>
            <a:ext cx="5138501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4257" y="40192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1028" y="1421102"/>
            <a:ext cx="14798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9478" y="1427452"/>
            <a:ext cx="167225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Baroreceptor reﬂex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4323" y="2091027"/>
            <a:ext cx="17363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Sympathetic activity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8203" y="4535777"/>
            <a:ext cx="18709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Juxtaglomerular cells</a:t>
            </a:r>
          </a:p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of afferent arteriole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6178" y="5100927"/>
            <a:ext cx="122716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Renin release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003" y="5739102"/>
            <a:ext cx="130692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Initial </a:t>
            </a:r>
            <a:r>
              <a:rPr lang="en-US" sz="1250" b="1" dirty="0" smtClean="0">
                <a:solidFill>
                  <a:srgbClr val="000000"/>
                </a:solidFill>
              </a:rPr>
              <a:t>stimulus</a:t>
            </a:r>
            <a:endParaRPr lang="en-US" sz="12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1828" y="6018502"/>
            <a:ext cx="198002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1828" y="6291552"/>
            <a:ext cx="67456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19.18  Mechanisms by which decreases in mean arterial pressure stimulate renin release.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77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8_unlabeled_step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1917701" y="298272"/>
            <a:ext cx="5138501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4257" y="40192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1028" y="1421102"/>
            <a:ext cx="14798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9478" y="1427452"/>
            <a:ext cx="167225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Baroreceptor reﬂex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5107" y="142427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>
                <a:solidFill>
                  <a:srgbClr val="000000"/>
                </a:solidFill>
              </a:rPr>
              <a:t>GFR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4323" y="2091027"/>
            <a:ext cx="17363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Sympathetic activity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8203" y="4535777"/>
            <a:ext cx="18709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Juxtaglomerular cells</a:t>
            </a:r>
          </a:p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of afferent arteriole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6178" y="5100927"/>
            <a:ext cx="122716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Renin release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003" y="5739102"/>
            <a:ext cx="130692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Initial </a:t>
            </a:r>
            <a:r>
              <a:rPr lang="en-US" sz="1250" b="1" dirty="0" smtClean="0">
                <a:solidFill>
                  <a:srgbClr val="000000"/>
                </a:solidFill>
              </a:rPr>
              <a:t>stimulus</a:t>
            </a:r>
            <a:endParaRPr lang="en-US" sz="12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1828" y="6018502"/>
            <a:ext cx="198002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1828" y="6291552"/>
            <a:ext cx="67456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19.18  Mechanisms by which decreases in mean arterial pressure stimulate renin release.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00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8_unlabeled_step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1917701" y="298271"/>
            <a:ext cx="5138501" cy="6263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4257" y="40192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1028" y="1421102"/>
            <a:ext cx="14798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9478" y="1427452"/>
            <a:ext cx="167225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Baroreceptor reﬂex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5107" y="142427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>
                <a:solidFill>
                  <a:srgbClr val="000000"/>
                </a:solidFill>
              </a:rPr>
              <a:t>GFR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4323" y="2091027"/>
            <a:ext cx="17363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Sympathetic activity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3903" y="2091027"/>
            <a:ext cx="14048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[Na</a:t>
            </a:r>
            <a:r>
              <a:rPr lang="en-US" sz="1250" b="1" baseline="30000" dirty="0">
                <a:solidFill>
                  <a:srgbClr val="000000"/>
                </a:solidFill>
              </a:rPr>
              <a:t>+</a:t>
            </a:r>
            <a:r>
              <a:rPr lang="en-US" sz="1250" b="1" dirty="0">
                <a:solidFill>
                  <a:srgbClr val="000000"/>
                </a:solidFill>
              </a:rPr>
              <a:t>] and [Cl</a:t>
            </a:r>
            <a:r>
              <a:rPr lang="en-US" sz="1250" b="1" baseline="30000" dirty="0">
                <a:solidFill>
                  <a:srgbClr val="000000"/>
                </a:solidFill>
              </a:rPr>
              <a:t>–</a:t>
            </a:r>
            <a:r>
              <a:rPr lang="en-US" sz="1250" b="1" dirty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in distal tubules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8203" y="4535777"/>
            <a:ext cx="18709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Juxtaglomerular cells</a:t>
            </a:r>
          </a:p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of afferent arteriole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6178" y="5100927"/>
            <a:ext cx="122716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Renin release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003" y="5739102"/>
            <a:ext cx="130692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Initial </a:t>
            </a:r>
            <a:r>
              <a:rPr lang="en-US" sz="1250" b="1" dirty="0" smtClean="0">
                <a:solidFill>
                  <a:srgbClr val="000000"/>
                </a:solidFill>
              </a:rPr>
              <a:t>stimulus</a:t>
            </a:r>
            <a:endParaRPr lang="en-US" sz="12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1828" y="6018502"/>
            <a:ext cx="198002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1828" y="6291552"/>
            <a:ext cx="67456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19.18  Mechanisms by which decreases in mean arterial pressure stimulate renin release.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7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30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8_unlabeled_step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1917701" y="298272"/>
            <a:ext cx="5138501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4257" y="40192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1028" y="1421102"/>
            <a:ext cx="14798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9478" y="1427452"/>
            <a:ext cx="167225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Baroreceptor reﬂex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5107" y="1424277"/>
            <a:ext cx="537984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>
                <a:solidFill>
                  <a:srgbClr val="000000"/>
                </a:solidFill>
              </a:rPr>
              <a:t>GFR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4323" y="2091027"/>
            <a:ext cx="1736373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Sympathetic activity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3903" y="2091027"/>
            <a:ext cx="14048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[Na</a:t>
            </a:r>
            <a:r>
              <a:rPr lang="en-US" sz="1250" b="1" baseline="30000" dirty="0">
                <a:solidFill>
                  <a:srgbClr val="000000"/>
                </a:solidFill>
              </a:rPr>
              <a:t>+</a:t>
            </a:r>
            <a:r>
              <a:rPr lang="en-US" sz="1250" b="1" dirty="0">
                <a:solidFill>
                  <a:srgbClr val="000000"/>
                </a:solidFill>
              </a:rPr>
              <a:t>] and [Cl</a:t>
            </a:r>
            <a:r>
              <a:rPr lang="en-US" sz="1250" b="1" baseline="30000" dirty="0">
                <a:solidFill>
                  <a:srgbClr val="000000"/>
                </a:solidFill>
              </a:rPr>
              <a:t>–</a:t>
            </a:r>
            <a:r>
              <a:rPr lang="en-US" sz="1250" b="1" dirty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in distal tubules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9303" y="2907002"/>
            <a:ext cx="127401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Macula densa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8953" y="3294352"/>
            <a:ext cx="9156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Paracrine</a:t>
            </a:r>
          </a:p>
          <a:p>
            <a:pPr algn="l"/>
            <a:r>
              <a:rPr lang="en-US" sz="1250" b="1" dirty="0">
                <a:solidFill>
                  <a:srgbClr val="000000"/>
                </a:solidFill>
              </a:rPr>
              <a:t>secretion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8203" y="4535777"/>
            <a:ext cx="18709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Juxtaglomerular cells</a:t>
            </a:r>
          </a:p>
          <a:p>
            <a:pPr algn="l"/>
            <a:r>
              <a:rPr lang="en-US" sz="1250" b="1" i="1" dirty="0">
                <a:solidFill>
                  <a:srgbClr val="000000"/>
                </a:solidFill>
              </a:rPr>
              <a:t>of afferent arteriole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46178" y="5100927"/>
            <a:ext cx="1227166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Renin release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003" y="5739102"/>
            <a:ext cx="130692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Initial </a:t>
            </a:r>
            <a:r>
              <a:rPr lang="en-US" sz="1250" b="1" dirty="0" smtClean="0">
                <a:solidFill>
                  <a:srgbClr val="000000"/>
                </a:solidFill>
              </a:rPr>
              <a:t>stimulus</a:t>
            </a:r>
            <a:endParaRPr lang="en-US" sz="12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61828" y="6018502"/>
            <a:ext cx="198002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1828" y="6291552"/>
            <a:ext cx="67456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19.18  Mechanisms by which decreases in mean arterial pressure stimulate renin release.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8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5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Atrial Natriuretic Peptide</a:t>
            </a:r>
            <a:endParaRPr lang="en-US"/>
          </a:p>
        </p:txBody>
      </p:sp>
      <p:sp>
        <p:nvSpPr>
          <p:cNvPr id="74754" name="Rectangle 1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Secreted by atrial cells in response to distension of atrial wall</a:t>
            </a:r>
          </a:p>
          <a:p>
            <a:r>
              <a:rPr lang="en-US" dirty="0" smtClean="0"/>
              <a:t>Increases GFR</a:t>
            </a:r>
          </a:p>
          <a:p>
            <a:pPr lvl="1"/>
            <a:r>
              <a:rPr lang="en-US" dirty="0" smtClean="0"/>
              <a:t>Dilation of afferent arteriole</a:t>
            </a:r>
          </a:p>
          <a:p>
            <a:pPr lvl="1"/>
            <a:r>
              <a:rPr lang="en-US" dirty="0" smtClean="0"/>
              <a:t>Constriction of efferent arteriole</a:t>
            </a:r>
          </a:p>
          <a:p>
            <a:r>
              <a:rPr lang="en-US" dirty="0" smtClean="0"/>
              <a:t>Decreases Na</a:t>
            </a:r>
            <a:r>
              <a:rPr lang="en-US" baseline="30000" dirty="0" smtClean="0"/>
              <a:t>+</a:t>
            </a:r>
            <a:r>
              <a:rPr lang="en-US" dirty="0" smtClean="0"/>
              <a:t> reabsorption by closing Na</a:t>
            </a:r>
            <a:r>
              <a:rPr lang="en-US" baseline="30000" dirty="0" smtClean="0"/>
              <a:t>+</a:t>
            </a:r>
            <a:r>
              <a:rPr lang="en-US" dirty="0" smtClean="0"/>
              <a:t> channels in apical membrane</a:t>
            </a:r>
          </a:p>
          <a:p>
            <a:r>
              <a:rPr lang="en-US" dirty="0" smtClean="0"/>
              <a:t>Overall effect: increased Na</a:t>
            </a:r>
            <a:r>
              <a:rPr lang="en-US" baseline="30000" dirty="0" smtClean="0"/>
              <a:t>+</a:t>
            </a:r>
            <a:r>
              <a:rPr lang="en-US" dirty="0" smtClean="0"/>
              <a:t> excretion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4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_19_19_unlabeled_step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1"/>
          <a:stretch/>
        </p:blipFill>
        <p:spPr>
          <a:xfrm>
            <a:off x="1066800" y="574743"/>
            <a:ext cx="6502664" cy="5984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9232" y="662679"/>
            <a:ext cx="1211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Plasma volume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51761" y="1238414"/>
            <a:ext cx="546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Atria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89964" y="1584490"/>
            <a:ext cx="1373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Atrial wall stretch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83313" y="2177158"/>
            <a:ext cx="1159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ANP secretion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6627" y="2857619"/>
            <a:ext cx="768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9064" y="3188880"/>
            <a:ext cx="1338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dilation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0885" y="3188880"/>
            <a:ext cx="1313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Efferent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constriction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38906" y="3186763"/>
            <a:ext cx="1321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Na</a:t>
            </a:r>
            <a:r>
              <a:rPr lang="en-US" sz="1100" b="1" baseline="30000" dirty="0">
                <a:solidFill>
                  <a:srgbClr val="000000"/>
                </a:solidFill>
              </a:rPr>
              <a:t>+</a:t>
            </a:r>
            <a:r>
              <a:rPr lang="en-US" sz="1100" b="1" dirty="0">
                <a:solidFill>
                  <a:srgbClr val="000000"/>
                </a:solidFill>
              </a:rPr>
              <a:t> reabsorption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3111" y="3193113"/>
            <a:ext cx="1242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Renin secretion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63482" y="4253566"/>
            <a:ext cx="15488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Glomerular capillary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1117" y="5009218"/>
            <a:ext cx="4824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GFR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9940" y="5838397"/>
            <a:ext cx="1172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Initial </a:t>
            </a:r>
            <a:r>
              <a:rPr lang="en-US" sz="1100" b="1" dirty="0" smtClean="0">
                <a:solidFill>
                  <a:srgbClr val="000000"/>
                </a:solidFill>
              </a:rPr>
              <a:t>stimulus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9940" y="6092397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75707" y="633581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03734" y="5899416"/>
            <a:ext cx="1020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Aldosterone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20361" y="5905766"/>
            <a:ext cx="1086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Na</a:t>
            </a:r>
            <a:r>
              <a:rPr lang="en-US" sz="1100" b="1" baseline="30000" dirty="0">
                <a:solidFill>
                  <a:srgbClr val="000000"/>
                </a:solidFill>
              </a:rPr>
              <a:t>+</a:t>
            </a:r>
            <a:r>
              <a:rPr lang="en-US" sz="1100" b="1" dirty="0">
                <a:solidFill>
                  <a:srgbClr val="000000"/>
                </a:solidFill>
              </a:rPr>
              <a:t> excretion</a:t>
            </a:r>
          </a:p>
        </p:txBody>
      </p:sp>
      <p:sp>
        <p:nvSpPr>
          <p:cNvPr id="26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19.19  Mechanisms by which secretion of atrial natriuretic peptide increases sodium excretion in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response to increased plasma volume.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85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9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1"/>
          <a:stretch/>
        </p:blipFill>
        <p:spPr>
          <a:xfrm>
            <a:off x="1066800" y="574743"/>
            <a:ext cx="6502664" cy="5984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232" y="662679"/>
            <a:ext cx="1211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Plasma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1761" y="1238414"/>
            <a:ext cx="546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/>
              <a:t>Atria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9964" y="1584490"/>
            <a:ext cx="1373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Atrial wall stretch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9940" y="5838397"/>
            <a:ext cx="1172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Initial </a:t>
            </a:r>
            <a:r>
              <a:rPr lang="en-US" sz="1100" b="1" dirty="0" smtClean="0"/>
              <a:t>stimulus</a:t>
            </a:r>
            <a:endParaRPr lang="en-US" sz="11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279940" y="6092397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Physiological 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5707" y="633581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Result</a:t>
            </a:r>
          </a:p>
        </p:txBody>
      </p:sp>
      <p:sp>
        <p:nvSpPr>
          <p:cNvPr id="1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19.19  Mechanisms by which secretion of atrial natriuretic peptide increases sodium excretion in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response to increased plasma volume.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10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9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1"/>
          <a:stretch/>
        </p:blipFill>
        <p:spPr>
          <a:xfrm>
            <a:off x="1066800" y="574743"/>
            <a:ext cx="6502664" cy="5984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232" y="662679"/>
            <a:ext cx="1211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Plasma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1761" y="1238414"/>
            <a:ext cx="546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Atria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9964" y="1584490"/>
            <a:ext cx="1373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Atrial wall stretch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3313" y="2177158"/>
            <a:ext cx="1159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ANP secretion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9940" y="5838397"/>
            <a:ext cx="1172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Initial </a:t>
            </a:r>
            <a:r>
              <a:rPr lang="en-US" sz="1100" b="1" dirty="0" smtClean="0">
                <a:solidFill>
                  <a:srgbClr val="000000"/>
                </a:solidFill>
              </a:rPr>
              <a:t>stimulus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9940" y="6092397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5707" y="633581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19.19  Mechanisms by which secretion of atrial natriuretic peptide increases sodium excretion in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response to increased plasma volume.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41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9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1"/>
          <a:stretch/>
        </p:blipFill>
        <p:spPr>
          <a:xfrm>
            <a:off x="1066800" y="574743"/>
            <a:ext cx="6502664" cy="5984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232" y="662679"/>
            <a:ext cx="1211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Plasma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1761" y="1238414"/>
            <a:ext cx="546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Atria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9964" y="1584490"/>
            <a:ext cx="1373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Atrial wall stretch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3313" y="2177158"/>
            <a:ext cx="1159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ANP secretion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6627" y="2857619"/>
            <a:ext cx="768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39064" y="3188880"/>
            <a:ext cx="1338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dilation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50885" y="3188880"/>
            <a:ext cx="1313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Efferent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constriction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9940" y="5838397"/>
            <a:ext cx="1172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Initial </a:t>
            </a:r>
            <a:r>
              <a:rPr lang="en-US" sz="1100" b="1" dirty="0" smtClean="0">
                <a:solidFill>
                  <a:srgbClr val="000000"/>
                </a:solidFill>
              </a:rPr>
              <a:t>stimulus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9940" y="6092397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5707" y="633581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19.19  Mechanisms by which secretion of atrial natriuretic peptide increases sodium excretion in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response to increased plasma volume.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8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Mechanisms of Sodium Reabsorption in the Renal Tubule</a:t>
            </a:r>
            <a:endParaRPr lang="en-US"/>
          </a:p>
        </p:txBody>
      </p:sp>
      <p:sp>
        <p:nvSpPr>
          <p:cNvPr id="11266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</a:t>
            </a:r>
          </a:p>
          <a:p>
            <a:pPr lvl="1"/>
            <a:r>
              <a:rPr lang="en-US" dirty="0" smtClean="0"/>
              <a:t>Freely filtered</a:t>
            </a:r>
          </a:p>
          <a:p>
            <a:pPr lvl="1"/>
            <a:r>
              <a:rPr lang="en-US" dirty="0" smtClean="0"/>
              <a:t>Reabsorbed (70%) in proximal tubules, distal tubules, and collecting ducts</a:t>
            </a:r>
          </a:p>
          <a:p>
            <a:pPr lvl="1"/>
            <a:r>
              <a:rPr lang="en-US" dirty="0" smtClean="0"/>
              <a:t>No secretion</a:t>
            </a:r>
          </a:p>
          <a:p>
            <a:pPr lvl="1"/>
            <a:r>
              <a:rPr lang="en-US" dirty="0" smtClean="0"/>
              <a:t>Reabsorption regulated by aldosterone and ANP</a:t>
            </a:r>
          </a:p>
          <a:p>
            <a:pPr lvl="1"/>
            <a:r>
              <a:rPr lang="en-US" dirty="0" smtClean="0"/>
              <a:t>Reabsorption regulated at principal cells of distal tubules and collecting ducts</a:t>
            </a:r>
          </a:p>
          <a:p>
            <a:pPr lvl="1"/>
            <a:r>
              <a:rPr lang="en-US" dirty="0" smtClean="0"/>
              <a:t>Active reabsorption</a:t>
            </a:r>
          </a:p>
          <a:p>
            <a:pPr lvl="1"/>
            <a:r>
              <a:rPr lang="en-US" dirty="0" smtClean="0"/>
              <a:t>Na</a:t>
            </a:r>
            <a:r>
              <a:rPr lang="en-US" baseline="30000" dirty="0" smtClean="0"/>
              <a:t>+</a:t>
            </a:r>
            <a:r>
              <a:rPr lang="en-US" dirty="0" smtClean="0"/>
              <a:t>/K</a:t>
            </a:r>
            <a:r>
              <a:rPr lang="en-US" baseline="30000" dirty="0" smtClean="0"/>
              <a:t>+</a:t>
            </a:r>
            <a:r>
              <a:rPr lang="en-US" dirty="0" smtClean="0"/>
              <a:t> pump on </a:t>
            </a:r>
            <a:r>
              <a:rPr lang="en-US" dirty="0" err="1" smtClean="0"/>
              <a:t>basolateral</a:t>
            </a:r>
            <a:r>
              <a:rPr lang="en-US" dirty="0" smtClean="0"/>
              <a:t> membrane drives reabsorption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6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9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1"/>
          <a:stretch/>
        </p:blipFill>
        <p:spPr>
          <a:xfrm>
            <a:off x="1066800" y="574743"/>
            <a:ext cx="6502664" cy="5984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232" y="662679"/>
            <a:ext cx="1211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Plasma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1761" y="1238414"/>
            <a:ext cx="546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Atria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9964" y="1584490"/>
            <a:ext cx="1373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Atrial wall stretch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3313" y="2177158"/>
            <a:ext cx="1159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ANP secretion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6627" y="2857619"/>
            <a:ext cx="768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39064" y="3188880"/>
            <a:ext cx="1338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dilation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50885" y="3188880"/>
            <a:ext cx="1313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Efferent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constriction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63482" y="4253566"/>
            <a:ext cx="15488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Glomerular capillary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1117" y="5009218"/>
            <a:ext cx="4824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GFR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9940" y="5838397"/>
            <a:ext cx="1172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Initial </a:t>
            </a:r>
            <a:r>
              <a:rPr lang="en-US" sz="1100" b="1" dirty="0" smtClean="0">
                <a:solidFill>
                  <a:srgbClr val="000000"/>
                </a:solidFill>
              </a:rPr>
              <a:t>stimulus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9940" y="6092397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5707" y="633581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19.19  Mechanisms by which secretion of atrial natriuretic peptide increases sodium excretion in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response to increased plasma volume.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7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9_unlabeled_step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4"/>
          <a:stretch/>
        </p:blipFill>
        <p:spPr>
          <a:xfrm>
            <a:off x="1066800" y="574742"/>
            <a:ext cx="6502664" cy="59939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232" y="662679"/>
            <a:ext cx="1211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Plasma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1761" y="1238414"/>
            <a:ext cx="546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Atria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9964" y="1584490"/>
            <a:ext cx="1373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Atrial wall stretch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3313" y="2177158"/>
            <a:ext cx="1159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ANP secretion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6627" y="2857619"/>
            <a:ext cx="768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39064" y="3188880"/>
            <a:ext cx="1338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dilation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50885" y="3188880"/>
            <a:ext cx="1313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Efferent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constriction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38906" y="3186763"/>
            <a:ext cx="1321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Na</a:t>
            </a:r>
            <a:r>
              <a:rPr lang="en-US" sz="1100" b="1" baseline="30000" dirty="0">
                <a:solidFill>
                  <a:srgbClr val="000000"/>
                </a:solidFill>
              </a:rPr>
              <a:t>+</a:t>
            </a:r>
            <a:r>
              <a:rPr lang="en-US" sz="1100" b="1" dirty="0">
                <a:solidFill>
                  <a:srgbClr val="000000"/>
                </a:solidFill>
              </a:rPr>
              <a:t> reabsorption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63482" y="4253566"/>
            <a:ext cx="15488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Glomerular capillary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1117" y="5009218"/>
            <a:ext cx="4824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GFR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9940" y="5838397"/>
            <a:ext cx="1172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Initial </a:t>
            </a:r>
            <a:r>
              <a:rPr lang="en-US" sz="1100" b="1" dirty="0" smtClean="0">
                <a:solidFill>
                  <a:srgbClr val="000000"/>
                </a:solidFill>
              </a:rPr>
              <a:t>stimulus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79940" y="6092397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5707" y="633581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20361" y="5905766"/>
            <a:ext cx="1086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Na</a:t>
            </a:r>
            <a:r>
              <a:rPr lang="en-US" sz="1100" b="1" baseline="30000" dirty="0">
                <a:solidFill>
                  <a:srgbClr val="000000"/>
                </a:solidFill>
              </a:rPr>
              <a:t>+</a:t>
            </a:r>
            <a:r>
              <a:rPr lang="en-US" sz="1100" b="1" dirty="0">
                <a:solidFill>
                  <a:srgbClr val="000000"/>
                </a:solidFill>
              </a:rPr>
              <a:t> excretion</a:t>
            </a:r>
          </a:p>
        </p:txBody>
      </p:sp>
      <p:sp>
        <p:nvSpPr>
          <p:cNvPr id="2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19.19  Mechanisms by which secretion of atrial natriuretic peptide increases sodium excretion in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response to increased plasma volume.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_19_19_unlabeled_step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1"/>
          <a:stretch/>
        </p:blipFill>
        <p:spPr>
          <a:xfrm>
            <a:off x="1066800" y="574743"/>
            <a:ext cx="6502664" cy="5984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79232" y="662679"/>
            <a:ext cx="1211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</a:rPr>
              <a:t>Plasma volume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51761" y="1238414"/>
            <a:ext cx="546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Atria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89964" y="1584490"/>
            <a:ext cx="1373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Atrial wall stretch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83313" y="2177158"/>
            <a:ext cx="1159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</a:rPr>
              <a:t>ANP secretion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6627" y="2857619"/>
            <a:ext cx="768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39064" y="3188880"/>
            <a:ext cx="1338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dilation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50885" y="3188880"/>
            <a:ext cx="1313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Efferent arteriole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constriction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38906" y="3186763"/>
            <a:ext cx="1321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Na</a:t>
            </a:r>
            <a:r>
              <a:rPr lang="en-US" sz="1100" b="1" baseline="30000" dirty="0">
                <a:solidFill>
                  <a:srgbClr val="000000"/>
                </a:solidFill>
              </a:rPr>
              <a:t>+</a:t>
            </a:r>
            <a:r>
              <a:rPr lang="en-US" sz="1100" b="1" dirty="0">
                <a:solidFill>
                  <a:srgbClr val="000000"/>
                </a:solidFill>
              </a:rPr>
              <a:t> reabsorption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3111" y="3193113"/>
            <a:ext cx="1242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Renin secretion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63482" y="4253566"/>
            <a:ext cx="15488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Glomerular capillary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pressure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1117" y="5009218"/>
            <a:ext cx="4824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GFR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79940" y="5838397"/>
            <a:ext cx="11722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Initial </a:t>
            </a:r>
            <a:r>
              <a:rPr lang="en-US" sz="1100" b="1" dirty="0" smtClean="0">
                <a:solidFill>
                  <a:srgbClr val="000000"/>
                </a:solidFill>
              </a:rPr>
              <a:t>stimulus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79940" y="6092397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75707" y="633581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03734" y="5899416"/>
            <a:ext cx="1020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Aldosterone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20361" y="5905766"/>
            <a:ext cx="10863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Na</a:t>
            </a:r>
            <a:r>
              <a:rPr lang="en-US" sz="1100" b="1" baseline="30000" dirty="0">
                <a:solidFill>
                  <a:srgbClr val="000000"/>
                </a:solidFill>
              </a:rPr>
              <a:t>+</a:t>
            </a:r>
            <a:r>
              <a:rPr lang="en-US" sz="1100" b="1" dirty="0">
                <a:solidFill>
                  <a:srgbClr val="000000"/>
                </a:solidFill>
              </a:rPr>
              <a:t> excretion</a:t>
            </a:r>
          </a:p>
        </p:txBody>
      </p:sp>
      <p:sp>
        <p:nvSpPr>
          <p:cNvPr id="26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19.19  Mechanisms by which secretion of atrial natriuretic peptide increases sodium excretion in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response to increased plasma volume.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7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8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19.4	Potassium Balance</a:t>
            </a:r>
            <a:endParaRPr lang="en-US"/>
          </a:p>
        </p:txBody>
      </p:sp>
      <p:sp>
        <p:nvSpPr>
          <p:cNvPr id="9113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Hyperkalemia: high plasma potassium</a:t>
            </a:r>
          </a:p>
          <a:p>
            <a:r>
              <a:rPr lang="en-US" dirty="0" smtClean="0"/>
              <a:t>Hypokalemia: low plasma potassium</a:t>
            </a:r>
          </a:p>
          <a:p>
            <a:r>
              <a:rPr lang="en-US" dirty="0" smtClean="0"/>
              <a:t>Potassium is crucial to function of excitable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93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Renal Handling of Potassium Ions</a:t>
            </a:r>
            <a:endParaRPr lang="en-US"/>
          </a:p>
        </p:txBody>
      </p:sp>
      <p:sp>
        <p:nvSpPr>
          <p:cNvPr id="93186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Glomerulus: freely filtered</a:t>
            </a:r>
          </a:p>
          <a:p>
            <a:r>
              <a:rPr lang="en-US" dirty="0" smtClean="0"/>
              <a:t>Proximal tubules: reabsorbed </a:t>
            </a:r>
          </a:p>
          <a:p>
            <a:r>
              <a:rPr lang="en-US" dirty="0" smtClean="0"/>
              <a:t>Distal tubules and collecting ducts: reabsorbed and secreted</a:t>
            </a:r>
          </a:p>
          <a:p>
            <a:r>
              <a:rPr lang="en-US" dirty="0" smtClean="0"/>
              <a:t>K</a:t>
            </a:r>
            <a:r>
              <a:rPr lang="en-US" baseline="30000" dirty="0" smtClean="0"/>
              <a:t>+</a:t>
            </a:r>
            <a:r>
              <a:rPr lang="en-US" dirty="0" smtClean="0"/>
              <a:t> secretion in distal tubules and collecting ducts is regulated</a:t>
            </a:r>
          </a:p>
          <a:p>
            <a:r>
              <a:rPr lang="en-US" dirty="0" smtClean="0"/>
              <a:t>Aldosterone regulates principal cells</a:t>
            </a:r>
          </a:p>
          <a:p>
            <a:r>
              <a:rPr lang="en-US" dirty="0" smtClean="0"/>
              <a:t>K</a:t>
            </a:r>
            <a:r>
              <a:rPr lang="en-US" baseline="30000" dirty="0" smtClean="0"/>
              <a:t>+</a:t>
            </a:r>
            <a:r>
              <a:rPr lang="en-US" dirty="0" smtClean="0"/>
              <a:t> in plasma directly stimulates aldosterone release</a:t>
            </a:r>
          </a:p>
          <a:p>
            <a:pPr lvl="1"/>
            <a:r>
              <a:rPr lang="en-US" dirty="0" smtClean="0"/>
              <a:t>As K</a:t>
            </a:r>
            <a:r>
              <a:rPr lang="en-US" baseline="30000" dirty="0" smtClean="0"/>
              <a:t>+</a:t>
            </a:r>
            <a:r>
              <a:rPr lang="en-US" dirty="0" smtClean="0"/>
              <a:t> increases, more aldosterone is released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55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1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19.20a  Potassium transport in renal tubules.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27" name="Picture 26" descr="figure_19_20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"/>
          <a:stretch/>
        </p:blipFill>
        <p:spPr>
          <a:xfrm>
            <a:off x="271272" y="386364"/>
            <a:ext cx="8601456" cy="6147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4216" y="1777047"/>
            <a:ext cx="1444388" cy="10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/>
              <a:t>Lumen of</a:t>
            </a:r>
          </a:p>
          <a:p>
            <a:pPr algn="l"/>
            <a:r>
              <a:rPr lang="en-US" sz="2080" b="1" dirty="0"/>
              <a:t>proximal</a:t>
            </a:r>
          </a:p>
          <a:p>
            <a:pPr algn="l"/>
            <a:r>
              <a:rPr lang="en-US" sz="2080" b="1" dirty="0"/>
              <a:t>tubule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53839" y="805136"/>
            <a:ext cx="1670754" cy="75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/>
              <a:t>Basolateral</a:t>
            </a:r>
          </a:p>
          <a:p>
            <a:pPr algn="l"/>
            <a:r>
              <a:rPr lang="en-US" sz="2080" b="1" dirty="0"/>
              <a:t>membrane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54896" y="5250620"/>
            <a:ext cx="1642432" cy="75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/>
              <a:t>Peritubular</a:t>
            </a:r>
          </a:p>
          <a:p>
            <a:pPr algn="l"/>
            <a:r>
              <a:rPr lang="en-US" sz="2080" b="1" dirty="0"/>
              <a:t>ﬂuid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2928" y="1429119"/>
            <a:ext cx="1914799" cy="108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/>
              <a:t>Proximal</a:t>
            </a:r>
          </a:p>
          <a:p>
            <a:pPr algn="l"/>
            <a:r>
              <a:rPr lang="en-US" sz="2080" b="1" dirty="0"/>
              <a:t>tubule</a:t>
            </a:r>
          </a:p>
          <a:p>
            <a:pPr algn="l"/>
            <a:r>
              <a:rPr lang="en-US" sz="2080" b="1" dirty="0"/>
              <a:t>epithelial cell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0787" y="526589"/>
            <a:ext cx="1579033" cy="75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/>
              <a:t>Apical</a:t>
            </a:r>
          </a:p>
          <a:p>
            <a:pPr algn="l"/>
            <a:r>
              <a:rPr lang="en-US" sz="2080" b="1" dirty="0"/>
              <a:t>membrane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0871" y="5433276"/>
            <a:ext cx="1832468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/>
              <a:t>Tubular ﬂuid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69735" y="2731444"/>
            <a:ext cx="652219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/>
              <a:t>Na</a:t>
            </a:r>
            <a:r>
              <a:rPr lang="en-US" sz="2080" b="1" baseline="30000" dirty="0"/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22060" y="3123436"/>
            <a:ext cx="495356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 smtClean="0"/>
              <a:t>K</a:t>
            </a:r>
            <a:r>
              <a:rPr lang="en-US" sz="2080" b="1" baseline="30000" dirty="0" smtClean="0"/>
              <a:t>+</a:t>
            </a:r>
            <a:endParaRPr lang="en-US" sz="2080" b="1" baseline="30000" dirty="0"/>
          </a:p>
        </p:txBody>
      </p:sp>
      <p:sp>
        <p:nvSpPr>
          <p:cNvPr id="36" name="TextBox 35"/>
          <p:cNvSpPr txBox="1"/>
          <p:nvPr/>
        </p:nvSpPr>
        <p:spPr>
          <a:xfrm>
            <a:off x="402081" y="3566521"/>
            <a:ext cx="1701191" cy="75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/>
              <a:t>Unknown</a:t>
            </a:r>
          </a:p>
          <a:p>
            <a:pPr algn="l"/>
            <a:r>
              <a:rPr lang="en-US" sz="2080" b="1" dirty="0"/>
              <a:t>mechanism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70856" y="3021643"/>
            <a:ext cx="495356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 smtClean="0"/>
              <a:t>K</a:t>
            </a:r>
            <a:r>
              <a:rPr lang="en-US" sz="2080" b="1" baseline="30000" dirty="0" smtClean="0"/>
              <a:t>+</a:t>
            </a:r>
            <a:endParaRPr lang="en-US" sz="2080" b="1" baseline="30000" dirty="0"/>
          </a:p>
        </p:txBody>
      </p:sp>
      <p:sp>
        <p:nvSpPr>
          <p:cNvPr id="38" name="TextBox 37"/>
          <p:cNvSpPr txBox="1"/>
          <p:nvPr/>
        </p:nvSpPr>
        <p:spPr>
          <a:xfrm>
            <a:off x="7589315" y="3831770"/>
            <a:ext cx="495356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 smtClean="0"/>
              <a:t>K</a:t>
            </a:r>
            <a:r>
              <a:rPr lang="en-US" sz="2080" b="1" baseline="30000" dirty="0" smtClean="0"/>
              <a:t>+</a:t>
            </a:r>
            <a:endParaRPr lang="en-US" sz="2080" b="1" baseline="30000" dirty="0"/>
          </a:p>
        </p:txBody>
      </p:sp>
      <p:sp>
        <p:nvSpPr>
          <p:cNvPr id="39" name="TextBox 38"/>
          <p:cNvSpPr txBox="1"/>
          <p:nvPr/>
        </p:nvSpPr>
        <p:spPr>
          <a:xfrm>
            <a:off x="7576888" y="4627091"/>
            <a:ext cx="495356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 smtClean="0"/>
              <a:t>K</a:t>
            </a:r>
            <a:r>
              <a:rPr lang="en-US" sz="2080" b="1" baseline="30000" dirty="0" smtClean="0"/>
              <a:t>+</a:t>
            </a:r>
            <a:endParaRPr lang="en-US" sz="2080" b="1" baseline="30000" dirty="0"/>
          </a:p>
        </p:txBody>
      </p:sp>
      <p:sp>
        <p:nvSpPr>
          <p:cNvPr id="40" name="TextBox 39"/>
          <p:cNvSpPr txBox="1"/>
          <p:nvPr/>
        </p:nvSpPr>
        <p:spPr>
          <a:xfrm>
            <a:off x="2009634" y="4627091"/>
            <a:ext cx="495356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 smtClean="0"/>
              <a:t>K</a:t>
            </a:r>
            <a:r>
              <a:rPr lang="en-US" sz="2080" b="1" baseline="30000" dirty="0" smtClean="0"/>
              <a:t>+</a:t>
            </a:r>
            <a:endParaRPr lang="en-US" sz="2080" b="1" baseline="30000" dirty="0"/>
          </a:p>
        </p:txBody>
      </p:sp>
      <p:sp>
        <p:nvSpPr>
          <p:cNvPr id="41" name="Freeform 40"/>
          <p:cNvSpPr/>
          <p:nvPr/>
        </p:nvSpPr>
        <p:spPr>
          <a:xfrm>
            <a:off x="6596761" y="1021102"/>
            <a:ext cx="677266" cy="273392"/>
          </a:xfrm>
          <a:custGeom>
            <a:avLst/>
            <a:gdLst>
              <a:gd name="connsiteX0" fmla="*/ 0 w 355600"/>
              <a:gd name="connsiteY0" fmla="*/ 152400 h 152400"/>
              <a:gd name="connsiteX1" fmla="*/ 355600 w 355600"/>
              <a:gd name="connsiteY1" fmla="*/ 0 h 152400"/>
              <a:gd name="connsiteX0" fmla="*/ 0 w 342900"/>
              <a:gd name="connsiteY0" fmla="*/ 142875 h 142875"/>
              <a:gd name="connsiteX1" fmla="*/ 342900 w 342900"/>
              <a:gd name="connsiteY1" fmla="*/ 0 h 142875"/>
              <a:gd name="connsiteX0" fmla="*/ 0 w 346075"/>
              <a:gd name="connsiteY0" fmla="*/ 139700 h 139700"/>
              <a:gd name="connsiteX1" fmla="*/ 346075 w 346075"/>
              <a:gd name="connsiteY1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075" h="139700">
                <a:moveTo>
                  <a:pt x="0" y="139700"/>
                </a:moveTo>
                <a:lnTo>
                  <a:pt x="346075" y="0"/>
                </a:ln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8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2386670" y="1089722"/>
            <a:ext cx="807749" cy="173703"/>
          </a:xfrm>
          <a:custGeom>
            <a:avLst/>
            <a:gdLst>
              <a:gd name="connsiteX0" fmla="*/ 0 w 415925"/>
              <a:gd name="connsiteY0" fmla="*/ 0 h 101600"/>
              <a:gd name="connsiteX1" fmla="*/ 415925 w 415925"/>
              <a:gd name="connsiteY1" fmla="*/ 101600 h 101600"/>
              <a:gd name="connsiteX0" fmla="*/ 0 w 412750"/>
              <a:gd name="connsiteY0" fmla="*/ 0 h 95250"/>
              <a:gd name="connsiteX1" fmla="*/ 412750 w 412750"/>
              <a:gd name="connsiteY1" fmla="*/ 95250 h 95250"/>
              <a:gd name="connsiteX0" fmla="*/ 0 w 412750"/>
              <a:gd name="connsiteY0" fmla="*/ 0 h 88760"/>
              <a:gd name="connsiteX1" fmla="*/ 412750 w 412750"/>
              <a:gd name="connsiteY1" fmla="*/ 88760 h 8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2750" h="88760">
                <a:moveTo>
                  <a:pt x="0" y="0"/>
                </a:moveTo>
                <a:lnTo>
                  <a:pt x="412750" y="88760"/>
                </a:ln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8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1709265" y="3581313"/>
            <a:ext cx="932018" cy="242325"/>
          </a:xfrm>
          <a:custGeom>
            <a:avLst/>
            <a:gdLst>
              <a:gd name="connsiteX0" fmla="*/ 482600 w 482600"/>
              <a:gd name="connsiteY0" fmla="*/ 0 h 133350"/>
              <a:gd name="connsiteX1" fmla="*/ 0 w 482600"/>
              <a:gd name="connsiteY1" fmla="*/ 133350 h 133350"/>
              <a:gd name="connsiteX0" fmla="*/ 473075 w 473075"/>
              <a:gd name="connsiteY0" fmla="*/ 0 h 127000"/>
              <a:gd name="connsiteX1" fmla="*/ 0 w 473075"/>
              <a:gd name="connsiteY1" fmla="*/ 127000 h 127000"/>
              <a:gd name="connsiteX0" fmla="*/ 476250 w 476250"/>
              <a:gd name="connsiteY0" fmla="*/ 0 h 123825"/>
              <a:gd name="connsiteX1" fmla="*/ 0 w 476250"/>
              <a:gd name="connsiteY1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123825">
                <a:moveTo>
                  <a:pt x="476250" y="0"/>
                </a:moveTo>
                <a:lnTo>
                  <a:pt x="0" y="123825"/>
                </a:ln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8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5158" y="6115567"/>
            <a:ext cx="6263099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>
                <a:solidFill>
                  <a:srgbClr val="000000"/>
                </a:solidFill>
              </a:rPr>
              <a:t>Potassium reabsorption in the proximal tubule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02287" y="3309565"/>
            <a:ext cx="347601" cy="412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80" b="1" dirty="0" smtClean="0"/>
              <a:t>?</a:t>
            </a:r>
            <a:endParaRPr lang="en-US" sz="2080" b="1" baseline="30000" dirty="0"/>
          </a:p>
        </p:txBody>
      </p:sp>
    </p:spTree>
    <p:extLst>
      <p:ext uri="{BB962C8B-B14F-4D97-AF65-F5344CB8AC3E}">
        <p14:creationId xmlns:p14="http://schemas.microsoft.com/office/powerpoint/2010/main" val="3826217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19.20b  Potassium transport in renal tubules.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20" name="Picture 19" descr="figure_19_20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"/>
          <a:stretch/>
        </p:blipFill>
        <p:spPr>
          <a:xfrm>
            <a:off x="271272" y="551688"/>
            <a:ext cx="8601456" cy="55505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6370" y="1961699"/>
            <a:ext cx="2082621" cy="1043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>
                <a:solidFill>
                  <a:srgbClr val="000000"/>
                </a:solidFill>
              </a:rPr>
              <a:t>Lumen of late </a:t>
            </a:r>
          </a:p>
          <a:p>
            <a:pPr algn="l"/>
            <a:r>
              <a:rPr lang="en-US" sz="2060" b="1" dirty="0">
                <a:solidFill>
                  <a:srgbClr val="000000"/>
                </a:solidFill>
              </a:rPr>
              <a:t>distal tubule or</a:t>
            </a:r>
          </a:p>
          <a:p>
            <a:pPr algn="l"/>
            <a:r>
              <a:rPr lang="en-US" sz="2060" b="1" dirty="0">
                <a:solidFill>
                  <a:srgbClr val="000000"/>
                </a:solidFill>
              </a:rPr>
              <a:t>collecting duct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78875" y="966250"/>
            <a:ext cx="1608990" cy="72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>
                <a:solidFill>
                  <a:srgbClr val="000000"/>
                </a:solidFill>
              </a:rPr>
              <a:t>Basolateral</a:t>
            </a:r>
          </a:p>
          <a:p>
            <a:pPr algn="l"/>
            <a:r>
              <a:rPr lang="en-US" sz="206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76115" y="4596188"/>
            <a:ext cx="1582484" cy="72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2060" b="1" dirty="0">
                <a:solidFill>
                  <a:srgbClr val="000000"/>
                </a:solidFill>
              </a:rPr>
              <a:t>ﬂuid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71681" y="1573215"/>
            <a:ext cx="1814473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>
                <a:solidFill>
                  <a:srgbClr val="000000"/>
                </a:solidFill>
              </a:rPr>
              <a:t>Principal cell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9075" y="689794"/>
            <a:ext cx="1520760" cy="72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>
                <a:solidFill>
                  <a:srgbClr val="000000"/>
                </a:solidFill>
              </a:rPr>
              <a:t>Apical</a:t>
            </a:r>
          </a:p>
          <a:p>
            <a:pPr algn="l"/>
            <a:r>
              <a:rPr lang="en-US" sz="206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701" y="4788796"/>
            <a:ext cx="1764553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39257" y="2855791"/>
            <a:ext cx="625215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>
                <a:solidFill>
                  <a:srgbClr val="000000"/>
                </a:solidFill>
              </a:rPr>
              <a:t>Na</a:t>
            </a:r>
            <a:r>
              <a:rPr lang="en-US" sz="2060" b="1" baseline="30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20933" y="3921924"/>
            <a:ext cx="479618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 smtClean="0">
                <a:solidFill>
                  <a:srgbClr val="000000"/>
                </a:solidFill>
              </a:rPr>
              <a:t>K</a:t>
            </a:r>
            <a:r>
              <a:rPr lang="en-US" sz="2060" b="1" baseline="30000" dirty="0" smtClean="0">
                <a:solidFill>
                  <a:srgbClr val="000000"/>
                </a:solidFill>
              </a:rPr>
              <a:t>+</a:t>
            </a:r>
            <a:endParaRPr lang="en-US" sz="2060" b="1" baseline="30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00961" y="3162311"/>
            <a:ext cx="479618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 smtClean="0">
                <a:solidFill>
                  <a:srgbClr val="000000"/>
                </a:solidFill>
              </a:rPr>
              <a:t>K</a:t>
            </a:r>
            <a:r>
              <a:rPr lang="en-US" sz="2060" b="1" baseline="30000" dirty="0" smtClean="0">
                <a:solidFill>
                  <a:srgbClr val="000000"/>
                </a:solidFill>
              </a:rPr>
              <a:t>+</a:t>
            </a:r>
            <a:endParaRPr lang="en-US" sz="2060" b="1" baseline="30000" dirty="0">
              <a:solidFill>
                <a:srgbClr val="00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522869" y="1177062"/>
            <a:ext cx="672184" cy="271340"/>
          </a:xfrm>
          <a:custGeom>
            <a:avLst/>
            <a:gdLst>
              <a:gd name="connsiteX0" fmla="*/ 0 w 355600"/>
              <a:gd name="connsiteY0" fmla="*/ 152400 h 152400"/>
              <a:gd name="connsiteX1" fmla="*/ 355600 w 355600"/>
              <a:gd name="connsiteY1" fmla="*/ 0 h 152400"/>
              <a:gd name="connsiteX0" fmla="*/ 0 w 342900"/>
              <a:gd name="connsiteY0" fmla="*/ 142875 h 142875"/>
              <a:gd name="connsiteX1" fmla="*/ 342900 w 342900"/>
              <a:gd name="connsiteY1" fmla="*/ 0 h 142875"/>
              <a:gd name="connsiteX0" fmla="*/ 0 w 346075"/>
              <a:gd name="connsiteY0" fmla="*/ 139700 h 139700"/>
              <a:gd name="connsiteX1" fmla="*/ 346075 w 346075"/>
              <a:gd name="connsiteY1" fmla="*/ 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075" h="139700">
                <a:moveTo>
                  <a:pt x="0" y="139700"/>
                </a:moveTo>
                <a:lnTo>
                  <a:pt x="346075" y="0"/>
                </a:lnTo>
              </a:path>
            </a:pathLst>
          </a:custGeom>
          <a:ln w="254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6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356905" y="1248253"/>
            <a:ext cx="804863" cy="172488"/>
          </a:xfrm>
          <a:custGeom>
            <a:avLst/>
            <a:gdLst>
              <a:gd name="connsiteX0" fmla="*/ 0 w 415925"/>
              <a:gd name="connsiteY0" fmla="*/ 0 h 101600"/>
              <a:gd name="connsiteX1" fmla="*/ 415925 w 415925"/>
              <a:gd name="connsiteY1" fmla="*/ 101600 h 101600"/>
              <a:gd name="connsiteX0" fmla="*/ 0 w 412750"/>
              <a:gd name="connsiteY0" fmla="*/ 0 h 95250"/>
              <a:gd name="connsiteX1" fmla="*/ 412750 w 412750"/>
              <a:gd name="connsiteY1" fmla="*/ 95250 h 95250"/>
              <a:gd name="connsiteX0" fmla="*/ 0 w 412750"/>
              <a:gd name="connsiteY0" fmla="*/ 0 h 92075"/>
              <a:gd name="connsiteX1" fmla="*/ 412750 w 412750"/>
              <a:gd name="connsiteY1" fmla="*/ 92075 h 92075"/>
              <a:gd name="connsiteX0" fmla="*/ 0 w 407846"/>
              <a:gd name="connsiteY0" fmla="*/ 0 h 87171"/>
              <a:gd name="connsiteX1" fmla="*/ 407846 w 407846"/>
              <a:gd name="connsiteY1" fmla="*/ 87171 h 87171"/>
              <a:gd name="connsiteX0" fmla="*/ 0 w 407846"/>
              <a:gd name="connsiteY0" fmla="*/ 0 h 87171"/>
              <a:gd name="connsiteX1" fmla="*/ 407846 w 407846"/>
              <a:gd name="connsiteY1" fmla="*/ 87171 h 87171"/>
              <a:gd name="connsiteX0" fmla="*/ 0 w 414385"/>
              <a:gd name="connsiteY0" fmla="*/ 0 h 88806"/>
              <a:gd name="connsiteX1" fmla="*/ 414385 w 414385"/>
              <a:gd name="connsiteY1" fmla="*/ 88806 h 88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4385" h="88806">
                <a:moveTo>
                  <a:pt x="0" y="0"/>
                </a:moveTo>
                <a:lnTo>
                  <a:pt x="414385" y="88806"/>
                </a:lnTo>
              </a:path>
            </a:pathLst>
          </a:custGeom>
          <a:ln w="254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6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3471" y="5429099"/>
            <a:ext cx="8331895" cy="72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60" b="1" dirty="0">
                <a:solidFill>
                  <a:srgbClr val="000000"/>
                </a:solidFill>
              </a:rPr>
              <a:t>Potassium secretion in the principal cells of the late distal tubule</a:t>
            </a:r>
          </a:p>
          <a:p>
            <a:pPr algn="l"/>
            <a:r>
              <a:rPr lang="en-US" sz="2060" b="1" dirty="0">
                <a:solidFill>
                  <a:srgbClr val="000000"/>
                </a:solidFill>
              </a:rPr>
              <a:t>and collecting duct</a:t>
            </a:r>
          </a:p>
        </p:txBody>
      </p:sp>
    </p:spTree>
    <p:extLst>
      <p:ext uri="{BB962C8B-B14F-4D97-AF65-F5344CB8AC3E}">
        <p14:creationId xmlns:p14="http://schemas.microsoft.com/office/powerpoint/2010/main" val="2031973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19.5	Calcium Balance</a:t>
            </a:r>
            <a:endParaRPr lang="en-US"/>
          </a:p>
        </p:txBody>
      </p:sp>
      <p:sp>
        <p:nvSpPr>
          <p:cNvPr id="99330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Hypercalcemia</a:t>
            </a:r>
            <a:r>
              <a:rPr lang="en-US" dirty="0" smtClean="0"/>
              <a:t>: high plasma calcium</a:t>
            </a:r>
          </a:p>
          <a:p>
            <a:r>
              <a:rPr lang="en-US" dirty="0" err="1" smtClean="0"/>
              <a:t>Hypocalcemia</a:t>
            </a:r>
            <a:r>
              <a:rPr lang="en-US" dirty="0" smtClean="0"/>
              <a:t>: low plasma calcium</a:t>
            </a:r>
          </a:p>
          <a:p>
            <a:r>
              <a:rPr lang="en-US" dirty="0" smtClean="0"/>
              <a:t>Calcium balance is critical</a:t>
            </a:r>
          </a:p>
          <a:p>
            <a:pPr lvl="1"/>
            <a:r>
              <a:rPr lang="en-US" dirty="0" smtClean="0"/>
              <a:t>Triggers exocytosis</a:t>
            </a:r>
          </a:p>
          <a:p>
            <a:pPr lvl="1"/>
            <a:r>
              <a:rPr lang="en-US" dirty="0" smtClean="0"/>
              <a:t>Triggers secretion</a:t>
            </a:r>
          </a:p>
          <a:p>
            <a:pPr lvl="1"/>
            <a:r>
              <a:rPr lang="en-US" dirty="0" smtClean="0"/>
              <a:t>Triggers muscle contraction</a:t>
            </a:r>
          </a:p>
          <a:p>
            <a:pPr lvl="1"/>
            <a:r>
              <a:rPr lang="en-US" dirty="0" smtClean="0"/>
              <a:t>Increases contractility of cardiac and smooth muscle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06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1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19.21  Routes of calcium exchange.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18" name="Picture 17" descr="figure_19_2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8"/>
          <a:stretch/>
        </p:blipFill>
        <p:spPr>
          <a:xfrm>
            <a:off x="271272" y="1828800"/>
            <a:ext cx="8601456" cy="30372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3449" y="2746375"/>
            <a:ext cx="931289" cy="293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10" b="1" dirty="0"/>
              <a:t>Ingestion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9521" y="1931571"/>
            <a:ext cx="604652" cy="293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10" b="1" dirty="0"/>
              <a:t>Bone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33640" y="2600211"/>
            <a:ext cx="1183527" cy="495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10" b="1" dirty="0"/>
              <a:t>Calciﬁcation</a:t>
            </a:r>
          </a:p>
          <a:p>
            <a:pPr algn="l"/>
            <a:r>
              <a:rPr lang="en-US" sz="1310" b="1" dirty="0"/>
              <a:t>(calcitonin)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290" y="3644168"/>
            <a:ext cx="931618" cy="495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10" b="1" dirty="0"/>
              <a:t>Digestive</a:t>
            </a:r>
          </a:p>
          <a:p>
            <a:pPr algn="l"/>
            <a:r>
              <a:rPr lang="en-US" sz="1310" b="1" dirty="0"/>
              <a:t>tract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80305" y="3648553"/>
            <a:ext cx="1289235" cy="495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10" b="1" dirty="0"/>
              <a:t>Absorption</a:t>
            </a:r>
          </a:p>
          <a:p>
            <a:pPr algn="l"/>
            <a:r>
              <a:rPr lang="en-US" sz="1310" b="1" dirty="0"/>
              <a:t>(1,25-(OH</a:t>
            </a:r>
            <a:r>
              <a:rPr lang="en-US" sz="1310" b="1" baseline="-25000" dirty="0"/>
              <a:t>2</a:t>
            </a:r>
            <a:r>
              <a:rPr lang="en-US" sz="1310" b="1" dirty="0"/>
              <a:t>)D</a:t>
            </a:r>
            <a:r>
              <a:rPr lang="en-US" sz="1310" b="1" baseline="-25000" dirty="0"/>
              <a:t>3</a:t>
            </a:r>
            <a:r>
              <a:rPr lang="en-US" sz="1310" b="1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41865" y="3616362"/>
            <a:ext cx="774571" cy="495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10" b="1" dirty="0"/>
              <a:t>Plasma</a:t>
            </a:r>
          </a:p>
          <a:p>
            <a:pPr algn="l"/>
            <a:r>
              <a:rPr lang="en-US" sz="1310" b="1" dirty="0"/>
              <a:t>[Ca</a:t>
            </a:r>
            <a:r>
              <a:rPr lang="en-US" sz="1310" b="1" baseline="30000" dirty="0"/>
              <a:t>2+</a:t>
            </a:r>
            <a:r>
              <a:rPr lang="en-US" sz="1310" b="1" dirty="0"/>
              <a:t>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1707" y="3513880"/>
            <a:ext cx="931289" cy="293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10" b="1" dirty="0"/>
              <a:t>Filtration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45957" y="3929062"/>
            <a:ext cx="1500895" cy="898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10" b="1" dirty="0"/>
              <a:t>Reabsorption</a:t>
            </a:r>
          </a:p>
          <a:p>
            <a:pPr algn="l"/>
            <a:r>
              <a:rPr lang="en-US" sz="1310" b="1" dirty="0"/>
              <a:t>(PTH stimulates,</a:t>
            </a:r>
          </a:p>
          <a:p>
            <a:pPr algn="l"/>
            <a:r>
              <a:rPr lang="en-US" sz="1310" b="1" dirty="0"/>
              <a:t>calcitonin</a:t>
            </a:r>
          </a:p>
          <a:p>
            <a:pPr algn="l"/>
            <a:r>
              <a:rPr lang="en-US" sz="1310" b="1" dirty="0"/>
              <a:t>inhibits)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90336" y="3739859"/>
            <a:ext cx="838187" cy="293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10" b="1" dirty="0"/>
              <a:t>Kidneys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63334" y="2599555"/>
            <a:ext cx="1780859" cy="495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10" b="1" dirty="0"/>
              <a:t>Resorption</a:t>
            </a:r>
          </a:p>
          <a:p>
            <a:pPr algn="l"/>
            <a:r>
              <a:rPr lang="en-US" sz="1310" b="1" dirty="0"/>
              <a:t>(PTH, 1,25-(OH</a:t>
            </a:r>
            <a:r>
              <a:rPr lang="en-US" sz="1310" b="1" baseline="-25000" dirty="0"/>
              <a:t>2</a:t>
            </a:r>
            <a:r>
              <a:rPr lang="en-US" sz="1310" b="1" dirty="0"/>
              <a:t>)D</a:t>
            </a:r>
            <a:r>
              <a:rPr lang="en-US" sz="1310" b="1" baseline="-25000" dirty="0"/>
              <a:t>3</a:t>
            </a:r>
            <a:r>
              <a:rPr lang="en-US" sz="131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219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Renal Handling of Calcium</a:t>
            </a:r>
            <a:endParaRPr lang="en-US"/>
          </a:p>
        </p:txBody>
      </p:sp>
      <p:sp>
        <p:nvSpPr>
          <p:cNvPr id="103426" name="Rectangle 1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Blood calcium</a:t>
            </a:r>
          </a:p>
          <a:p>
            <a:pPr lvl="1"/>
            <a:r>
              <a:rPr lang="en-US" dirty="0" smtClean="0"/>
              <a:t>Bound to carrier proteins</a:t>
            </a:r>
          </a:p>
          <a:p>
            <a:pPr lvl="1"/>
            <a:r>
              <a:rPr lang="en-US" dirty="0" smtClean="0"/>
              <a:t>Free in plasma</a:t>
            </a:r>
          </a:p>
          <a:p>
            <a:pPr lvl="1"/>
            <a:r>
              <a:rPr lang="en-US" dirty="0" smtClean="0"/>
              <a:t>Ca</a:t>
            </a:r>
            <a:r>
              <a:rPr lang="en-US" baseline="30000" dirty="0" smtClean="0"/>
              <a:t>2+</a:t>
            </a:r>
            <a:r>
              <a:rPr lang="en-US" dirty="0" smtClean="0"/>
              <a:t> + protein     </a:t>
            </a:r>
            <a:r>
              <a:rPr lang="en-US" dirty="0" err="1" smtClean="0">
                <a:sym typeface="Wingdings" charset="0"/>
              </a:rPr>
              <a:t>Ca</a:t>
            </a:r>
            <a:r>
              <a:rPr lang="en-US" dirty="0" smtClean="0">
                <a:sym typeface="Wingdings" charset="0"/>
              </a:rPr>
              <a:t>-protein</a:t>
            </a:r>
          </a:p>
          <a:p>
            <a:pPr lvl="1"/>
            <a:r>
              <a:rPr lang="en-US" dirty="0" smtClean="0"/>
              <a:t>Free calcium: freely filtered at glomerulus</a:t>
            </a:r>
            <a:endParaRPr lang="en-US" dirty="0"/>
          </a:p>
        </p:txBody>
      </p:sp>
      <p:pic>
        <p:nvPicPr>
          <p:cNvPr id="103427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10" y="2639866"/>
            <a:ext cx="288925" cy="15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82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19.14a  Mechanisms of sodium reabsorption in the proximal and distal tubules.</a:t>
            </a:r>
          </a:p>
        </p:txBody>
      </p:sp>
      <p:pic>
        <p:nvPicPr>
          <p:cNvPr id="30" name="Picture 29" descr="figure_19_14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0"/>
          <a:stretch/>
        </p:blipFill>
        <p:spPr>
          <a:xfrm>
            <a:off x="271272" y="403006"/>
            <a:ext cx="8601456" cy="6151732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2010465" y="1476514"/>
            <a:ext cx="774582" cy="647121"/>
          </a:xfrm>
          <a:custGeom>
            <a:avLst/>
            <a:gdLst>
              <a:gd name="connsiteX0" fmla="*/ 0 w 584200"/>
              <a:gd name="connsiteY0" fmla="*/ 0 h 539750"/>
              <a:gd name="connsiteX1" fmla="*/ 584200 w 584200"/>
              <a:gd name="connsiteY1" fmla="*/ 539750 h 539750"/>
              <a:gd name="connsiteX0" fmla="*/ 0 w 749066"/>
              <a:gd name="connsiteY0" fmla="*/ 0 h 619130"/>
              <a:gd name="connsiteX1" fmla="*/ 749066 w 749066"/>
              <a:gd name="connsiteY1" fmla="*/ 619130 h 619130"/>
              <a:gd name="connsiteX0" fmla="*/ 0 w 745983"/>
              <a:gd name="connsiteY0" fmla="*/ 0 h 616047"/>
              <a:gd name="connsiteX1" fmla="*/ 745983 w 745983"/>
              <a:gd name="connsiteY1" fmla="*/ 616047 h 616047"/>
              <a:gd name="connsiteX0" fmla="*/ 0 w 739817"/>
              <a:gd name="connsiteY0" fmla="*/ 0 h 619130"/>
              <a:gd name="connsiteX1" fmla="*/ 739817 w 739817"/>
              <a:gd name="connsiteY1" fmla="*/ 619130 h 619130"/>
              <a:gd name="connsiteX0" fmla="*/ 0 w 752149"/>
              <a:gd name="connsiteY0" fmla="*/ 0 h 628379"/>
              <a:gd name="connsiteX1" fmla="*/ 752149 w 752149"/>
              <a:gd name="connsiteY1" fmla="*/ 628379 h 62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2149" h="628379">
                <a:moveTo>
                  <a:pt x="0" y="0"/>
                </a:moveTo>
                <a:lnTo>
                  <a:pt x="752149" y="628379"/>
                </a:ln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7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923643" y="1476639"/>
            <a:ext cx="246337" cy="576755"/>
          </a:xfrm>
          <a:custGeom>
            <a:avLst/>
            <a:gdLst>
              <a:gd name="connsiteX0" fmla="*/ 0 w 107950"/>
              <a:gd name="connsiteY0" fmla="*/ 0 h 593725"/>
              <a:gd name="connsiteX1" fmla="*/ 107950 w 107950"/>
              <a:gd name="connsiteY1" fmla="*/ 593725 h 593725"/>
              <a:gd name="connsiteX0" fmla="*/ 0 w 248390"/>
              <a:gd name="connsiteY0" fmla="*/ 0 h 557088"/>
              <a:gd name="connsiteX1" fmla="*/ 248390 w 248390"/>
              <a:gd name="connsiteY1" fmla="*/ 557088 h 557088"/>
              <a:gd name="connsiteX0" fmla="*/ 0 w 242284"/>
              <a:gd name="connsiteY0" fmla="*/ 0 h 569300"/>
              <a:gd name="connsiteX1" fmla="*/ 242284 w 242284"/>
              <a:gd name="connsiteY1" fmla="*/ 569300 h 569300"/>
              <a:gd name="connsiteX0" fmla="*/ 0 w 236118"/>
              <a:gd name="connsiteY0" fmla="*/ 0 h 550802"/>
              <a:gd name="connsiteX1" fmla="*/ 236118 w 236118"/>
              <a:gd name="connsiteY1" fmla="*/ 550802 h 550802"/>
              <a:gd name="connsiteX0" fmla="*/ 0 w 239201"/>
              <a:gd name="connsiteY0" fmla="*/ 0 h 560051"/>
              <a:gd name="connsiteX1" fmla="*/ 239201 w 239201"/>
              <a:gd name="connsiteY1" fmla="*/ 560051 h 56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9201" h="560051">
                <a:moveTo>
                  <a:pt x="0" y="0"/>
                </a:moveTo>
                <a:lnTo>
                  <a:pt x="239201" y="560051"/>
                </a:ln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7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766093" y="1473582"/>
            <a:ext cx="3270" cy="576458"/>
          </a:xfrm>
          <a:custGeom>
            <a:avLst/>
            <a:gdLst>
              <a:gd name="connsiteX0" fmla="*/ 0 w 3175"/>
              <a:gd name="connsiteY0" fmla="*/ 0 h 425450"/>
              <a:gd name="connsiteX1" fmla="*/ 3175 w 3175"/>
              <a:gd name="connsiteY1" fmla="*/ 425450 h 425450"/>
              <a:gd name="connsiteX0" fmla="*/ 0 w 10000"/>
              <a:gd name="connsiteY0" fmla="*/ 0 h 13157"/>
              <a:gd name="connsiteX1" fmla="*/ 10000 w 10000"/>
              <a:gd name="connsiteY1" fmla="*/ 13157 h 1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3157">
                <a:moveTo>
                  <a:pt x="0" y="0"/>
                </a:moveTo>
                <a:cubicBezTo>
                  <a:pt x="3332" y="3333"/>
                  <a:pt x="6668" y="9824"/>
                  <a:pt x="10000" y="13157"/>
                </a:cubicBez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7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6386426" y="717413"/>
            <a:ext cx="129021" cy="1473381"/>
          </a:xfrm>
          <a:custGeom>
            <a:avLst/>
            <a:gdLst>
              <a:gd name="connsiteX0" fmla="*/ 241300 w 241300"/>
              <a:gd name="connsiteY0" fmla="*/ 0 h 1320800"/>
              <a:gd name="connsiteX1" fmla="*/ 0 w 241300"/>
              <a:gd name="connsiteY1" fmla="*/ 1320800 h 1320800"/>
              <a:gd name="connsiteX0" fmla="*/ 125284 w 125284"/>
              <a:gd name="connsiteY0" fmla="*/ 0 h 1430710"/>
              <a:gd name="connsiteX1" fmla="*/ 0 w 125284"/>
              <a:gd name="connsiteY1" fmla="*/ 1430710 h 143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284" h="1430710">
                <a:moveTo>
                  <a:pt x="125284" y="0"/>
                </a:moveTo>
                <a:lnTo>
                  <a:pt x="0" y="1430710"/>
                </a:ln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7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6933161" y="1473717"/>
            <a:ext cx="717899" cy="644987"/>
          </a:xfrm>
          <a:custGeom>
            <a:avLst/>
            <a:gdLst>
              <a:gd name="connsiteX0" fmla="*/ 0 w 501650"/>
              <a:gd name="connsiteY0" fmla="*/ 488950 h 488950"/>
              <a:gd name="connsiteX1" fmla="*/ 501650 w 501650"/>
              <a:gd name="connsiteY1" fmla="*/ 0 h 488950"/>
              <a:gd name="connsiteX0" fmla="*/ 0 w 690940"/>
              <a:gd name="connsiteY0" fmla="*/ 629391 h 629391"/>
              <a:gd name="connsiteX1" fmla="*/ 690940 w 690940"/>
              <a:gd name="connsiteY1" fmla="*/ 0 h 629391"/>
              <a:gd name="connsiteX0" fmla="*/ 0 w 697106"/>
              <a:gd name="connsiteY0" fmla="*/ 626308 h 626308"/>
              <a:gd name="connsiteX1" fmla="*/ 697106 w 697106"/>
              <a:gd name="connsiteY1" fmla="*/ 0 h 62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7106" h="626308">
                <a:moveTo>
                  <a:pt x="0" y="626308"/>
                </a:moveTo>
                <a:lnTo>
                  <a:pt x="697106" y="0"/>
                </a:ln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7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61242" y="794051"/>
            <a:ext cx="1527246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Apical</a:t>
            </a:r>
          </a:p>
          <a:p>
            <a:pPr algn="l"/>
            <a:r>
              <a:rPr lang="en-US" sz="2070" b="1" dirty="0"/>
              <a:t>membrane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86410" y="762109"/>
            <a:ext cx="2175983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Proximal tubule</a:t>
            </a:r>
          </a:p>
          <a:p>
            <a:pPr algn="l"/>
            <a:r>
              <a:rPr lang="en-US" sz="2070" b="1" dirty="0"/>
              <a:t>epithelial cell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74247" y="810149"/>
            <a:ext cx="1615905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Basolateral</a:t>
            </a:r>
          </a:p>
          <a:p>
            <a:pPr algn="l"/>
            <a:r>
              <a:rPr lang="en-US" sz="2070" b="1" dirty="0"/>
              <a:t>membrane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27918" y="794303"/>
            <a:ext cx="2102360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Capillary</a:t>
            </a:r>
          </a:p>
          <a:p>
            <a:pPr algn="l"/>
            <a:r>
              <a:rPr lang="en-US" sz="2070" b="1" dirty="0"/>
              <a:t>endothelial cell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24061" y="348620"/>
            <a:ext cx="2219923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Peritubular ﬂuid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63456" y="2022454"/>
            <a:ext cx="1120820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Plasma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9055" y="1997596"/>
            <a:ext cx="1138264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/>
              <a:t>Tubular</a:t>
            </a:r>
          </a:p>
          <a:p>
            <a:pPr algn="l"/>
            <a:r>
              <a:rPr lang="en-US" sz="2070" b="1" dirty="0" smtClean="0"/>
              <a:t>ﬂuid</a:t>
            </a:r>
            <a:endParaRPr lang="en-US" sz="207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379705" y="3907747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Na</a:t>
            </a:r>
            <a:r>
              <a:rPr lang="en-US" sz="2070" b="1" baseline="30000" dirty="0"/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85966" y="3672119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Na</a:t>
            </a:r>
            <a:r>
              <a:rPr lang="en-US" sz="2070" b="1" baseline="30000" dirty="0"/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81723" y="3680503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Na</a:t>
            </a:r>
            <a:r>
              <a:rPr lang="en-US" sz="2070" b="1" baseline="30000" dirty="0"/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05611" y="4049405"/>
            <a:ext cx="479719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/>
              <a:t>K</a:t>
            </a:r>
            <a:r>
              <a:rPr lang="en-US" sz="2070" b="1" baseline="30000" dirty="0" smtClean="0"/>
              <a:t>+</a:t>
            </a:r>
            <a:endParaRPr lang="en-US" sz="2070" b="1" baseline="30000" dirty="0"/>
          </a:p>
        </p:txBody>
      </p:sp>
      <p:sp>
        <p:nvSpPr>
          <p:cNvPr id="47" name="TextBox 46"/>
          <p:cNvSpPr txBox="1"/>
          <p:nvPr/>
        </p:nvSpPr>
        <p:spPr>
          <a:xfrm>
            <a:off x="1404858" y="3002241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Na</a:t>
            </a:r>
            <a:r>
              <a:rPr lang="en-US" sz="2070" b="1" baseline="30000" dirty="0"/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30996" y="4318576"/>
            <a:ext cx="479719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/>
              <a:t>H</a:t>
            </a:r>
            <a:r>
              <a:rPr lang="en-US" sz="2070" b="1" baseline="30000" dirty="0" smtClean="0"/>
              <a:t>+</a:t>
            </a:r>
            <a:endParaRPr lang="en-US" sz="2070" b="1" baseline="30000" dirty="0"/>
          </a:p>
        </p:txBody>
      </p:sp>
      <p:sp>
        <p:nvSpPr>
          <p:cNvPr id="49" name="TextBox 48"/>
          <p:cNvSpPr txBox="1"/>
          <p:nvPr/>
        </p:nvSpPr>
        <p:spPr>
          <a:xfrm>
            <a:off x="4976589" y="2666868"/>
            <a:ext cx="364202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/>
              <a:t>X</a:t>
            </a:r>
            <a:endParaRPr lang="en-US" sz="2070" b="1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1622851" y="3538838"/>
            <a:ext cx="364202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/>
              <a:t>X</a:t>
            </a:r>
            <a:endParaRPr lang="en-US" sz="2070" b="1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1391182" y="4848556"/>
            <a:ext cx="556563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/>
              <a:t>Cl</a:t>
            </a:r>
            <a:r>
              <a:rPr lang="en-US" sz="2070" b="1" baseline="30000" dirty="0" smtClean="0"/>
              <a:t>–</a:t>
            </a:r>
            <a:endParaRPr lang="en-US" sz="2070" b="1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710070" y="6157092"/>
            <a:ext cx="5685901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Sodium reabsorption in the proximal tubule</a:t>
            </a:r>
          </a:p>
        </p:txBody>
      </p:sp>
    </p:spTree>
    <p:extLst>
      <p:ext uri="{BB962C8B-B14F-4D97-AF65-F5344CB8AC3E}">
        <p14:creationId xmlns:p14="http://schemas.microsoft.com/office/powerpoint/2010/main" val="3816209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Renal Handling of Calcium</a:t>
            </a:r>
            <a:endParaRPr lang="en-US"/>
          </a:p>
        </p:txBody>
      </p:sp>
      <p:sp>
        <p:nvSpPr>
          <p:cNvPr id="105474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99% of filtered calcium is reabsorbed </a:t>
            </a:r>
          </a:p>
          <a:p>
            <a:pPr lvl="1"/>
            <a:r>
              <a:rPr lang="en-US" dirty="0" smtClean="0"/>
              <a:t>70% is reabsorbed in proximal tubules</a:t>
            </a:r>
          </a:p>
          <a:p>
            <a:pPr lvl="1"/>
            <a:r>
              <a:rPr lang="en-US" dirty="0" smtClean="0"/>
              <a:t>19–20% is reabsorbed in thick ascending limbs of the loops of </a:t>
            </a:r>
            <a:r>
              <a:rPr lang="en-US" dirty="0" err="1" smtClean="0"/>
              <a:t>Henle</a:t>
            </a:r>
            <a:endParaRPr lang="en-US" dirty="0" smtClean="0"/>
          </a:p>
          <a:p>
            <a:pPr lvl="1"/>
            <a:r>
              <a:rPr lang="en-US" dirty="0" smtClean="0"/>
              <a:t>9–10% is reabsorbed in distal tubules</a:t>
            </a:r>
          </a:p>
          <a:p>
            <a:r>
              <a:rPr lang="en-US" dirty="0" smtClean="0"/>
              <a:t>Reabsorption in loops of </a:t>
            </a:r>
            <a:r>
              <a:rPr lang="en-US" dirty="0" err="1" smtClean="0"/>
              <a:t>Henle</a:t>
            </a:r>
            <a:r>
              <a:rPr lang="en-US" dirty="0" smtClean="0"/>
              <a:t> and distal tubules is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47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Hormonal Control of Plasma Calcium Concentrations</a:t>
            </a:r>
            <a:endParaRPr lang="en-US"/>
          </a:p>
        </p:txBody>
      </p:sp>
      <p:sp>
        <p:nvSpPr>
          <p:cNvPr id="107522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Parathyroid hormone (PTH): released from parathyroid glands</a:t>
            </a:r>
          </a:p>
          <a:p>
            <a:r>
              <a:rPr lang="en-US" dirty="0" smtClean="0"/>
              <a:t>Stimulus: decreased Ca</a:t>
            </a:r>
            <a:r>
              <a:rPr lang="en-US" baseline="30000" dirty="0" smtClean="0"/>
              <a:t>2+</a:t>
            </a:r>
            <a:r>
              <a:rPr lang="en-US" dirty="0" smtClean="0"/>
              <a:t> in plasma</a:t>
            </a:r>
          </a:p>
          <a:p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Increases Ca</a:t>
            </a:r>
            <a:r>
              <a:rPr lang="en-US" baseline="30000" dirty="0" smtClean="0"/>
              <a:t>2+</a:t>
            </a:r>
            <a:r>
              <a:rPr lang="en-US" dirty="0" smtClean="0"/>
              <a:t> reabsorption by kidneys</a:t>
            </a:r>
          </a:p>
          <a:p>
            <a:pPr lvl="1"/>
            <a:r>
              <a:rPr lang="en-US" dirty="0" smtClean="0"/>
              <a:t>Stimulates activation of 1,25-dihydroxycholecalciferol in kidneys</a:t>
            </a:r>
          </a:p>
          <a:p>
            <a:pPr lvl="1"/>
            <a:r>
              <a:rPr lang="en-US" dirty="0" smtClean="0"/>
              <a:t>Stimulates </a:t>
            </a:r>
            <a:r>
              <a:rPr lang="en-US" dirty="0" err="1" smtClean="0"/>
              <a:t>resorption</a:t>
            </a:r>
            <a:r>
              <a:rPr lang="en-US" dirty="0" smtClean="0"/>
              <a:t> of bone</a:t>
            </a:r>
          </a:p>
          <a:p>
            <a:pPr lvl="1"/>
            <a:r>
              <a:rPr lang="en-US" dirty="0" smtClean="0"/>
              <a:t>Stimulates small increase in calcium absorption</a:t>
            </a:r>
          </a:p>
          <a:p>
            <a:pPr lvl="1"/>
            <a:r>
              <a:rPr lang="en-US" dirty="0" smtClean="0"/>
              <a:t>Overall effect: increased blood calcium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27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2_unlabeled_step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"/>
          <a:stretch/>
        </p:blipFill>
        <p:spPr>
          <a:xfrm>
            <a:off x="266700" y="407385"/>
            <a:ext cx="8601456" cy="6097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3572" y="478709"/>
            <a:ext cx="122683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/>
              <a:t>[Ca</a:t>
            </a:r>
            <a:r>
              <a:rPr lang="en-US" sz="1070" b="1" baseline="30000" dirty="0"/>
              <a:t>2+</a:t>
            </a:r>
            <a:r>
              <a:rPr lang="en-US" sz="1070" b="1" dirty="0"/>
              <a:t>] in plasma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5214" y="1364534"/>
            <a:ext cx="1145452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/>
              <a:t> PTH secretion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1572" y="1040684"/>
            <a:ext cx="1462887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Parathyroid glands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6100" y="2047159"/>
            <a:ext cx="1221564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/>
              <a:t>[PTH] in plasma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9431" y="2910679"/>
            <a:ext cx="75382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Kidneys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6888" y="2909346"/>
            <a:ext cx="56307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Bone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90893" y="3221514"/>
            <a:ext cx="1181006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 smtClean="0"/>
              <a:t>Ca</a:t>
            </a:r>
            <a:r>
              <a:rPr lang="en-US" sz="1070" b="1" baseline="30000" dirty="0" smtClean="0"/>
              <a:t>2+</a:t>
            </a:r>
            <a:r>
              <a:rPr lang="en-US" sz="1070" b="1" dirty="0" smtClean="0"/>
              <a:t> resorption</a:t>
            </a:r>
            <a:endParaRPr lang="en-US" sz="107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63248" y="3219476"/>
            <a:ext cx="134113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 smtClean="0"/>
              <a:t>Ca</a:t>
            </a:r>
            <a:r>
              <a:rPr lang="en-US" sz="1070" b="1" baseline="30000" dirty="0" smtClean="0"/>
              <a:t>2+</a:t>
            </a:r>
            <a:r>
              <a:rPr lang="en-US" sz="1070" b="1" dirty="0" smtClean="0"/>
              <a:t> reabsorption</a:t>
            </a:r>
            <a:endParaRPr lang="en-US" sz="107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721904" y="3218516"/>
            <a:ext cx="167412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/>
              <a:t>1,25-(OH</a:t>
            </a:r>
            <a:r>
              <a:rPr lang="en-US" sz="1070" b="1" baseline="-25000" dirty="0"/>
              <a:t>2</a:t>
            </a:r>
            <a:r>
              <a:rPr lang="en-US" sz="1070" b="1" dirty="0"/>
              <a:t>)D</a:t>
            </a:r>
            <a:r>
              <a:rPr lang="en-US" sz="1070" b="1" baseline="-25000" dirty="0"/>
              <a:t>3</a:t>
            </a:r>
            <a:r>
              <a:rPr lang="en-US" sz="1070" b="1" dirty="0"/>
              <a:t> activation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93952" y="4066408"/>
            <a:ext cx="1757947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/>
              <a:t>[1,25-(OH</a:t>
            </a:r>
            <a:r>
              <a:rPr lang="en-US" sz="1070" b="1" baseline="-25000" dirty="0"/>
              <a:t>2</a:t>
            </a:r>
            <a:r>
              <a:rPr lang="en-US" sz="1070" b="1" dirty="0"/>
              <a:t>)D</a:t>
            </a:r>
            <a:r>
              <a:rPr lang="en-US" sz="1070" b="1" baseline="-25000" dirty="0"/>
              <a:t>3</a:t>
            </a:r>
            <a:r>
              <a:rPr lang="en-US" sz="1070" b="1" dirty="0" smtClean="0"/>
              <a:t>] in plasma</a:t>
            </a:r>
            <a:endParaRPr lang="en-US" sz="107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23874" y="6189814"/>
            <a:ext cx="122683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/>
              <a:t>[Ca</a:t>
            </a:r>
            <a:r>
              <a:rPr lang="en-US" sz="1070" b="1" baseline="30000" dirty="0"/>
              <a:t>2+</a:t>
            </a:r>
            <a:r>
              <a:rPr lang="en-US" sz="1070" b="1" dirty="0"/>
              <a:t>] in plasma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54216" y="4510460"/>
            <a:ext cx="792387" cy="42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Negative</a:t>
            </a:r>
          </a:p>
          <a:p>
            <a:pPr algn="l"/>
            <a:r>
              <a:rPr lang="en-US" sz="1070" b="1" dirty="0"/>
              <a:t>feedback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17754" y="4073263"/>
            <a:ext cx="1366687" cy="42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Calcium excretion</a:t>
            </a:r>
          </a:p>
          <a:p>
            <a:pPr algn="l"/>
            <a:r>
              <a:rPr lang="en-US" sz="1070" b="1" dirty="0"/>
              <a:t>in urine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4576" y="3221494"/>
            <a:ext cx="176286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/>
              <a:t>Phosphate reabsorption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629" y="1939651"/>
            <a:ext cx="792387" cy="42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Negative</a:t>
            </a:r>
          </a:p>
          <a:p>
            <a:pPr algn="l"/>
            <a:r>
              <a:rPr lang="en-US" sz="1070" b="1" dirty="0"/>
              <a:t>feedback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16610" y="4928052"/>
            <a:ext cx="75382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Kidneys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28607" y="4926587"/>
            <a:ext cx="1600170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Gastrointestinal tract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17208" y="5238777"/>
            <a:ext cx="121142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 smtClean="0"/>
              <a:t>Ca</a:t>
            </a:r>
            <a:r>
              <a:rPr lang="en-US" sz="1070" b="1" baseline="30000" dirty="0" smtClean="0"/>
              <a:t>2+</a:t>
            </a:r>
            <a:r>
              <a:rPr lang="en-US" sz="1070" b="1" dirty="0"/>
              <a:t> absorption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1778" y="5785595"/>
            <a:ext cx="114646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Initial </a:t>
            </a:r>
            <a:r>
              <a:rPr lang="en-US" sz="1070" b="1" dirty="0" smtClean="0"/>
              <a:t>stimulus</a:t>
            </a:r>
            <a:endParaRPr lang="en-US" sz="107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71778" y="6020545"/>
            <a:ext cx="172354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Physiological response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1778" y="6258670"/>
            <a:ext cx="60785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Result</a:t>
            </a:r>
          </a:p>
        </p:txBody>
      </p:sp>
      <p:sp>
        <p:nvSpPr>
          <p:cNvPr id="29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19.22  Role of parathyroid hormone in calcium balance.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57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22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4"/>
          <a:stretch/>
        </p:blipFill>
        <p:spPr>
          <a:xfrm>
            <a:off x="266700" y="407385"/>
            <a:ext cx="8601456" cy="6099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3572" y="478709"/>
            <a:ext cx="122683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>
                <a:solidFill>
                  <a:srgbClr val="000000"/>
                </a:solidFill>
              </a:rPr>
              <a:t>[Ca</a:t>
            </a:r>
            <a:r>
              <a:rPr lang="en-US" sz="1070" b="1" baseline="30000" dirty="0">
                <a:solidFill>
                  <a:srgbClr val="000000"/>
                </a:solidFill>
              </a:rPr>
              <a:t>2+</a:t>
            </a:r>
            <a:r>
              <a:rPr lang="en-US" sz="107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1572" y="1040684"/>
            <a:ext cx="1462887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Parathyroid glands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1778" y="5785595"/>
            <a:ext cx="114646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Initial </a:t>
            </a:r>
            <a:r>
              <a:rPr lang="en-US" sz="1070" b="1" dirty="0" smtClean="0">
                <a:solidFill>
                  <a:srgbClr val="000000"/>
                </a:solidFill>
              </a:rPr>
              <a:t>stimulus</a:t>
            </a:r>
            <a:endParaRPr lang="en-US" sz="1070" b="1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778" y="6020545"/>
            <a:ext cx="172354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1778" y="6258670"/>
            <a:ext cx="60785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19.22  Role of parathyroid hormone in calcium balance.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80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22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4"/>
          <a:stretch/>
        </p:blipFill>
        <p:spPr>
          <a:xfrm>
            <a:off x="266700" y="407385"/>
            <a:ext cx="8601456" cy="60914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3572" y="478709"/>
            <a:ext cx="122683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>
                <a:solidFill>
                  <a:srgbClr val="000000"/>
                </a:solidFill>
              </a:rPr>
              <a:t>[Ca</a:t>
            </a:r>
            <a:r>
              <a:rPr lang="en-US" sz="1070" b="1" baseline="30000" dirty="0">
                <a:solidFill>
                  <a:srgbClr val="000000"/>
                </a:solidFill>
              </a:rPr>
              <a:t>2+</a:t>
            </a:r>
            <a:r>
              <a:rPr lang="en-US" sz="107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5214" y="1364534"/>
            <a:ext cx="1145452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>
                <a:solidFill>
                  <a:srgbClr val="000000"/>
                </a:solidFill>
              </a:rPr>
              <a:t> PTH secretion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1572" y="1040684"/>
            <a:ext cx="1462887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Parathyroid glands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6100" y="2047159"/>
            <a:ext cx="1221564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>
                <a:solidFill>
                  <a:srgbClr val="000000"/>
                </a:solidFill>
              </a:rPr>
              <a:t>[PTH] in plasma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9431" y="2910679"/>
            <a:ext cx="75382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6888" y="2909346"/>
            <a:ext cx="56307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Bone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1778" y="5785595"/>
            <a:ext cx="114646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Initial </a:t>
            </a:r>
            <a:r>
              <a:rPr lang="en-US" sz="1070" b="1" dirty="0" smtClean="0">
                <a:solidFill>
                  <a:srgbClr val="000000"/>
                </a:solidFill>
              </a:rPr>
              <a:t>stimulus</a:t>
            </a:r>
            <a:endParaRPr lang="en-US" sz="1070" b="1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778" y="6020545"/>
            <a:ext cx="172354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1778" y="6258670"/>
            <a:ext cx="60785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6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19.22  Role of parathyroid hormone in calcium balance.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2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22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0"/>
          <a:stretch/>
        </p:blipFill>
        <p:spPr>
          <a:xfrm>
            <a:off x="271272" y="411059"/>
            <a:ext cx="8601456" cy="60941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3572" y="478709"/>
            <a:ext cx="122683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>
                <a:solidFill>
                  <a:srgbClr val="000000"/>
                </a:solidFill>
              </a:rPr>
              <a:t>[Ca</a:t>
            </a:r>
            <a:r>
              <a:rPr lang="en-US" sz="1070" b="1" baseline="30000" dirty="0">
                <a:solidFill>
                  <a:srgbClr val="000000"/>
                </a:solidFill>
              </a:rPr>
              <a:t>2+</a:t>
            </a:r>
            <a:r>
              <a:rPr lang="en-US" sz="107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5214" y="1364534"/>
            <a:ext cx="1145452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>
                <a:solidFill>
                  <a:srgbClr val="000000"/>
                </a:solidFill>
              </a:rPr>
              <a:t> PTH secretion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1572" y="1040684"/>
            <a:ext cx="1462887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Parathyroid glands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6100" y="2047159"/>
            <a:ext cx="1221564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>
                <a:solidFill>
                  <a:srgbClr val="000000"/>
                </a:solidFill>
              </a:rPr>
              <a:t>[PTH] in plasma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9431" y="2910679"/>
            <a:ext cx="75382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6888" y="2909346"/>
            <a:ext cx="56307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Bone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3248" y="3219476"/>
            <a:ext cx="134113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 smtClean="0">
                <a:solidFill>
                  <a:srgbClr val="000000"/>
                </a:solidFill>
              </a:rPr>
              <a:t>Ca</a:t>
            </a:r>
            <a:r>
              <a:rPr lang="en-US" sz="1070" b="1" baseline="30000" dirty="0" smtClean="0">
                <a:solidFill>
                  <a:srgbClr val="000000"/>
                </a:solidFill>
              </a:rPr>
              <a:t>2+</a:t>
            </a:r>
            <a:r>
              <a:rPr lang="en-US" sz="1070" b="1" dirty="0" smtClean="0">
                <a:solidFill>
                  <a:srgbClr val="000000"/>
                </a:solidFill>
              </a:rPr>
              <a:t> reabsorption</a:t>
            </a:r>
            <a:endParaRPr lang="en-US" sz="107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7754" y="4073263"/>
            <a:ext cx="1366687" cy="42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Calcium excretion</a:t>
            </a:r>
          </a:p>
          <a:p>
            <a:pPr algn="l"/>
            <a:r>
              <a:rPr lang="en-US" sz="1070" b="1" dirty="0">
                <a:solidFill>
                  <a:srgbClr val="000000"/>
                </a:solidFill>
              </a:rPr>
              <a:t>in urine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4576" y="3221494"/>
            <a:ext cx="176286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>
                <a:solidFill>
                  <a:srgbClr val="000000"/>
                </a:solidFill>
              </a:rPr>
              <a:t>Phosphate reabsorption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1778" y="5785595"/>
            <a:ext cx="114646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Initial </a:t>
            </a:r>
            <a:r>
              <a:rPr lang="en-US" sz="1070" b="1" dirty="0" smtClean="0">
                <a:solidFill>
                  <a:srgbClr val="000000"/>
                </a:solidFill>
              </a:rPr>
              <a:t>stimulus</a:t>
            </a:r>
            <a:endParaRPr lang="en-US" sz="1070" b="1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778" y="6020545"/>
            <a:ext cx="172354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1778" y="6258670"/>
            <a:ext cx="60785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9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19.22  Role of parathyroid hormone in calcium balance.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8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22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4"/>
          <a:stretch/>
        </p:blipFill>
        <p:spPr>
          <a:xfrm>
            <a:off x="266700" y="407385"/>
            <a:ext cx="8601456" cy="60932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3572" y="478709"/>
            <a:ext cx="122683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>
                <a:solidFill>
                  <a:srgbClr val="000000"/>
                </a:solidFill>
              </a:rPr>
              <a:t>[Ca</a:t>
            </a:r>
            <a:r>
              <a:rPr lang="en-US" sz="1070" b="1" baseline="30000" dirty="0">
                <a:solidFill>
                  <a:srgbClr val="000000"/>
                </a:solidFill>
              </a:rPr>
              <a:t>2+</a:t>
            </a:r>
            <a:r>
              <a:rPr lang="en-US" sz="107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5214" y="1364534"/>
            <a:ext cx="1145452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>
                <a:solidFill>
                  <a:srgbClr val="000000"/>
                </a:solidFill>
              </a:rPr>
              <a:t> PTH secretion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1572" y="1040684"/>
            <a:ext cx="1462887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Parathyroid glands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6100" y="2047159"/>
            <a:ext cx="1221564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>
                <a:solidFill>
                  <a:srgbClr val="000000"/>
                </a:solidFill>
              </a:rPr>
              <a:t>[PTH] in plasma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9431" y="2910679"/>
            <a:ext cx="75382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6888" y="2909346"/>
            <a:ext cx="56307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Bone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63248" y="3219476"/>
            <a:ext cx="134113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 smtClean="0">
                <a:solidFill>
                  <a:srgbClr val="000000"/>
                </a:solidFill>
              </a:rPr>
              <a:t>Ca</a:t>
            </a:r>
            <a:r>
              <a:rPr lang="en-US" sz="1070" b="1" baseline="30000" dirty="0" smtClean="0">
                <a:solidFill>
                  <a:srgbClr val="000000"/>
                </a:solidFill>
              </a:rPr>
              <a:t>2+</a:t>
            </a:r>
            <a:r>
              <a:rPr lang="en-US" sz="1070" b="1" dirty="0" smtClean="0">
                <a:solidFill>
                  <a:srgbClr val="000000"/>
                </a:solidFill>
              </a:rPr>
              <a:t> reabsorption</a:t>
            </a:r>
            <a:endParaRPr lang="en-US" sz="107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1904" y="3218516"/>
            <a:ext cx="167412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>
                <a:solidFill>
                  <a:srgbClr val="000000"/>
                </a:solidFill>
              </a:rPr>
              <a:t>1,25-(OH</a:t>
            </a:r>
            <a:r>
              <a:rPr lang="en-US" sz="1070" b="1" baseline="-25000" dirty="0">
                <a:solidFill>
                  <a:srgbClr val="000000"/>
                </a:solidFill>
              </a:rPr>
              <a:t>2</a:t>
            </a:r>
            <a:r>
              <a:rPr lang="en-US" sz="1070" b="1" dirty="0">
                <a:solidFill>
                  <a:srgbClr val="000000"/>
                </a:solidFill>
              </a:rPr>
              <a:t>)D</a:t>
            </a:r>
            <a:r>
              <a:rPr lang="en-US" sz="1070" b="1" baseline="-25000" dirty="0">
                <a:solidFill>
                  <a:srgbClr val="000000"/>
                </a:solidFill>
              </a:rPr>
              <a:t>3</a:t>
            </a:r>
            <a:r>
              <a:rPr lang="en-US" sz="1070" b="1" dirty="0">
                <a:solidFill>
                  <a:srgbClr val="000000"/>
                </a:solidFill>
              </a:rPr>
              <a:t> activation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93952" y="4066408"/>
            <a:ext cx="1757947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>
                <a:solidFill>
                  <a:srgbClr val="000000"/>
                </a:solidFill>
              </a:rPr>
              <a:t>[1,25-(OH</a:t>
            </a:r>
            <a:r>
              <a:rPr lang="en-US" sz="1070" b="1" baseline="-25000" dirty="0">
                <a:solidFill>
                  <a:srgbClr val="000000"/>
                </a:solidFill>
              </a:rPr>
              <a:t>2</a:t>
            </a:r>
            <a:r>
              <a:rPr lang="en-US" sz="1070" b="1" dirty="0">
                <a:solidFill>
                  <a:srgbClr val="000000"/>
                </a:solidFill>
              </a:rPr>
              <a:t>)D</a:t>
            </a:r>
            <a:r>
              <a:rPr lang="en-US" sz="1070" b="1" baseline="-25000" dirty="0">
                <a:solidFill>
                  <a:srgbClr val="000000"/>
                </a:solidFill>
              </a:rPr>
              <a:t>3</a:t>
            </a:r>
            <a:r>
              <a:rPr lang="en-US" sz="1070" b="1" dirty="0" smtClean="0">
                <a:solidFill>
                  <a:srgbClr val="000000"/>
                </a:solidFill>
              </a:rPr>
              <a:t>] in plasma</a:t>
            </a:r>
            <a:endParaRPr lang="en-US" sz="107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17754" y="4073263"/>
            <a:ext cx="1366687" cy="42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Calcium excretion</a:t>
            </a:r>
          </a:p>
          <a:p>
            <a:pPr algn="l"/>
            <a:r>
              <a:rPr lang="en-US" sz="1070" b="1" dirty="0">
                <a:solidFill>
                  <a:srgbClr val="000000"/>
                </a:solidFill>
              </a:rPr>
              <a:t>in urine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4576" y="3221494"/>
            <a:ext cx="176286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>
                <a:solidFill>
                  <a:srgbClr val="000000"/>
                </a:solidFill>
              </a:rPr>
              <a:t>Phosphate reabsorption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16610" y="4928052"/>
            <a:ext cx="75382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28607" y="4926587"/>
            <a:ext cx="1600170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17208" y="5238777"/>
            <a:ext cx="121142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 smtClean="0">
                <a:solidFill>
                  <a:srgbClr val="000000"/>
                </a:solidFill>
              </a:rPr>
              <a:t>Ca</a:t>
            </a:r>
            <a:r>
              <a:rPr lang="en-US" sz="1070" b="1" baseline="30000" dirty="0" smtClean="0">
                <a:solidFill>
                  <a:srgbClr val="000000"/>
                </a:solidFill>
              </a:rPr>
              <a:t>2+</a:t>
            </a:r>
            <a:r>
              <a:rPr lang="en-US" sz="107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1778" y="5785595"/>
            <a:ext cx="114646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Initial </a:t>
            </a:r>
            <a:r>
              <a:rPr lang="en-US" sz="1070" b="1" dirty="0" smtClean="0">
                <a:solidFill>
                  <a:srgbClr val="000000"/>
                </a:solidFill>
              </a:rPr>
              <a:t>stimulus</a:t>
            </a:r>
            <a:endParaRPr lang="en-US" sz="1070" b="1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778" y="6020545"/>
            <a:ext cx="172354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1778" y="6258670"/>
            <a:ext cx="60785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9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19.22  Role of parathyroid hormone in calcium balance.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57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2_unlabeled_step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2"/>
          <a:stretch/>
        </p:blipFill>
        <p:spPr>
          <a:xfrm>
            <a:off x="266700" y="407385"/>
            <a:ext cx="8601456" cy="6097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3572" y="478709"/>
            <a:ext cx="122683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/>
              <a:t>[Ca</a:t>
            </a:r>
            <a:r>
              <a:rPr lang="en-US" sz="1070" b="1" baseline="30000" dirty="0"/>
              <a:t>2+</a:t>
            </a:r>
            <a:r>
              <a:rPr lang="en-US" sz="1070" b="1" dirty="0"/>
              <a:t>] in plasma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95214" y="1364534"/>
            <a:ext cx="1145452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/>
              <a:t> PTH secretion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1572" y="1040684"/>
            <a:ext cx="1462887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Parathyroid glands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6100" y="2047159"/>
            <a:ext cx="1221564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/>
              <a:t>[PTH] in plasma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9431" y="2910679"/>
            <a:ext cx="75382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Kidneys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6888" y="2909346"/>
            <a:ext cx="56307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Bone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90893" y="3221514"/>
            <a:ext cx="1181006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 smtClean="0"/>
              <a:t>Ca</a:t>
            </a:r>
            <a:r>
              <a:rPr lang="en-US" sz="1070" b="1" baseline="30000" dirty="0" smtClean="0"/>
              <a:t>2+</a:t>
            </a:r>
            <a:r>
              <a:rPr lang="en-US" sz="1070" b="1" dirty="0" smtClean="0"/>
              <a:t> resorption</a:t>
            </a:r>
            <a:endParaRPr lang="en-US" sz="107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63248" y="3219476"/>
            <a:ext cx="134113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 smtClean="0"/>
              <a:t>Ca</a:t>
            </a:r>
            <a:r>
              <a:rPr lang="en-US" sz="1070" b="1" baseline="30000" dirty="0" smtClean="0"/>
              <a:t>2+</a:t>
            </a:r>
            <a:r>
              <a:rPr lang="en-US" sz="1070" b="1" dirty="0" smtClean="0"/>
              <a:t> reabsorption</a:t>
            </a:r>
            <a:endParaRPr lang="en-US" sz="107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721904" y="3218516"/>
            <a:ext cx="167412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/>
              <a:t>1,25-(OH</a:t>
            </a:r>
            <a:r>
              <a:rPr lang="en-US" sz="1070" b="1" baseline="-25000" dirty="0"/>
              <a:t>2</a:t>
            </a:r>
            <a:r>
              <a:rPr lang="en-US" sz="1070" b="1" dirty="0"/>
              <a:t>)D</a:t>
            </a:r>
            <a:r>
              <a:rPr lang="en-US" sz="1070" b="1" baseline="-25000" dirty="0"/>
              <a:t>3</a:t>
            </a:r>
            <a:r>
              <a:rPr lang="en-US" sz="1070" b="1" dirty="0"/>
              <a:t> activation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93952" y="4066408"/>
            <a:ext cx="1757947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/>
              <a:t>[1,25-(OH</a:t>
            </a:r>
            <a:r>
              <a:rPr lang="en-US" sz="1070" b="1" baseline="-25000" dirty="0"/>
              <a:t>2</a:t>
            </a:r>
            <a:r>
              <a:rPr lang="en-US" sz="1070" b="1" dirty="0"/>
              <a:t>)D</a:t>
            </a:r>
            <a:r>
              <a:rPr lang="en-US" sz="1070" b="1" baseline="-25000" dirty="0"/>
              <a:t>3</a:t>
            </a:r>
            <a:r>
              <a:rPr lang="en-US" sz="1070" b="1" dirty="0" smtClean="0"/>
              <a:t>] in plasma</a:t>
            </a:r>
            <a:endParaRPr lang="en-US" sz="107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23874" y="6189814"/>
            <a:ext cx="122683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70" b="1" dirty="0"/>
              <a:t>[Ca</a:t>
            </a:r>
            <a:r>
              <a:rPr lang="en-US" sz="1070" b="1" baseline="30000" dirty="0"/>
              <a:t>2+</a:t>
            </a:r>
            <a:r>
              <a:rPr lang="en-US" sz="1070" b="1" dirty="0"/>
              <a:t>] in plasma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54216" y="4510460"/>
            <a:ext cx="792387" cy="42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Negative</a:t>
            </a:r>
          </a:p>
          <a:p>
            <a:pPr algn="l"/>
            <a:r>
              <a:rPr lang="en-US" sz="1070" b="1" dirty="0"/>
              <a:t>feedback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17754" y="4073263"/>
            <a:ext cx="1366687" cy="42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Calcium excretion</a:t>
            </a:r>
          </a:p>
          <a:p>
            <a:pPr algn="l"/>
            <a:r>
              <a:rPr lang="en-US" sz="1070" b="1" dirty="0"/>
              <a:t>in urine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4576" y="3221494"/>
            <a:ext cx="176286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/>
              <a:t>Phosphate reabsorption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629" y="1939651"/>
            <a:ext cx="792387" cy="42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Negative</a:t>
            </a:r>
          </a:p>
          <a:p>
            <a:pPr algn="l"/>
            <a:r>
              <a:rPr lang="en-US" sz="1070" b="1" dirty="0"/>
              <a:t>feedback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16610" y="4928052"/>
            <a:ext cx="753821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Kidneys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28607" y="4926587"/>
            <a:ext cx="1600170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i="1" dirty="0"/>
              <a:t>Gastrointestinal tract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17208" y="5238777"/>
            <a:ext cx="1211425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70" b="1" dirty="0" smtClean="0"/>
              <a:t>Ca</a:t>
            </a:r>
            <a:r>
              <a:rPr lang="en-US" sz="1070" b="1" baseline="30000" dirty="0" smtClean="0"/>
              <a:t>2+</a:t>
            </a:r>
            <a:r>
              <a:rPr lang="en-US" sz="1070" b="1" dirty="0"/>
              <a:t> absorption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1778" y="5785595"/>
            <a:ext cx="1146468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Initial </a:t>
            </a:r>
            <a:r>
              <a:rPr lang="en-US" sz="1070" b="1" dirty="0" smtClean="0"/>
              <a:t>stimulus</a:t>
            </a:r>
            <a:endParaRPr lang="en-US" sz="107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71778" y="6020545"/>
            <a:ext cx="172354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Physiological response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1778" y="6258670"/>
            <a:ext cx="607859" cy="256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70" b="1" dirty="0"/>
              <a:t>Result</a:t>
            </a:r>
          </a:p>
        </p:txBody>
      </p:sp>
      <p:sp>
        <p:nvSpPr>
          <p:cNvPr id="29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19.22  Role of parathyroid hormone in calcium balance.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1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Hormonal Control of Plasma Calcium Concentrations</a:t>
            </a:r>
            <a:endParaRPr lang="en-US"/>
          </a:p>
        </p:txBody>
      </p:sp>
      <p:sp>
        <p:nvSpPr>
          <p:cNvPr id="121858" name="Rectangle 1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1,25-dihydroxycholecalciferol: steroid hormone derived from vitamin D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766688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9_23_unlabeled_step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2448" y="2239923"/>
            <a:ext cx="556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[Ca</a:t>
            </a:r>
            <a:r>
              <a:rPr lang="en-US" sz="750" b="1" baseline="30000" dirty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] </a:t>
            </a:r>
            <a:r>
              <a:rPr lang="en-US" sz="750" b="1" dirty="0" smtClean="0">
                <a:solidFill>
                  <a:srgbClr val="000000"/>
                </a:solidFill>
              </a:rPr>
              <a:t>in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3091" y="4461238"/>
            <a:ext cx="12875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 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3982" y="5787241"/>
            <a:ext cx="9156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[Ca</a:t>
            </a:r>
            <a:r>
              <a:rPr lang="en-US" sz="750" b="1" baseline="30000" dirty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9595" y="3993588"/>
            <a:ext cx="601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Negative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86811" y="5073116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44364" y="5071651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21822" y="5294941"/>
            <a:ext cx="9043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 smtClean="0">
                <a:solidFill>
                  <a:srgbClr val="000000"/>
                </a:solidFill>
              </a:rPr>
              <a:t>Ca</a:t>
            </a:r>
            <a:r>
              <a:rPr lang="en-US" sz="750" b="1" baseline="30000" dirty="0" smtClean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54593" y="3640133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59845" y="2990288"/>
            <a:ext cx="553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[PTH] in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plasma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91962" y="3860238"/>
            <a:ext cx="1290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7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</a:t>
            </a:r>
            <a:r>
              <a:rPr lang="en-US" sz="1200" b="1" dirty="0" smtClean="0">
                <a:solidFill>
                  <a:srgbClr val="000000"/>
                </a:solidFill>
              </a:rPr>
              <a:t>19.14b  </a:t>
            </a:r>
            <a:r>
              <a:rPr lang="en-US" sz="1200" b="1" dirty="0">
                <a:solidFill>
                  <a:srgbClr val="000000"/>
                </a:solidFill>
              </a:rPr>
              <a:t>Mechanisms of sodium reabsorption in the proximal and distal tubules.</a:t>
            </a:r>
          </a:p>
        </p:txBody>
      </p:sp>
      <p:pic>
        <p:nvPicPr>
          <p:cNvPr id="21" name="Picture 20" descr="figure_19_14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2"/>
          <a:stretch/>
        </p:blipFill>
        <p:spPr>
          <a:xfrm>
            <a:off x="271272" y="551688"/>
            <a:ext cx="8601456" cy="55686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04519" y="2698422"/>
            <a:ext cx="479719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>
                <a:solidFill>
                  <a:srgbClr val="000000"/>
                </a:solidFill>
              </a:rPr>
              <a:t>K</a:t>
            </a:r>
            <a:r>
              <a:rPr lang="en-US" sz="2070" b="1" baseline="30000" dirty="0" smtClean="0">
                <a:solidFill>
                  <a:srgbClr val="000000"/>
                </a:solidFill>
              </a:rPr>
              <a:t>+</a:t>
            </a:r>
            <a:endParaRPr lang="en-US" sz="2070" b="1" baseline="300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7599" y="2550793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>
                <a:solidFill>
                  <a:srgbClr val="000000"/>
                </a:solidFill>
              </a:rPr>
              <a:t>Na</a:t>
            </a:r>
            <a:r>
              <a:rPr lang="en-US" sz="2070" b="1" baseline="30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31602" y="1895798"/>
            <a:ext cx="556563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>
                <a:solidFill>
                  <a:srgbClr val="000000"/>
                </a:solidFill>
              </a:rPr>
              <a:t>Cl</a:t>
            </a:r>
            <a:r>
              <a:rPr lang="en-US" sz="2070" b="1" baseline="30000" dirty="0" smtClean="0">
                <a:solidFill>
                  <a:srgbClr val="000000"/>
                </a:solidFill>
              </a:rPr>
              <a:t>–</a:t>
            </a:r>
            <a:endParaRPr lang="en-US" sz="2070" b="1" baseline="300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52032" y="2299803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>
                <a:solidFill>
                  <a:srgbClr val="000000"/>
                </a:solidFill>
              </a:rPr>
              <a:t>Na</a:t>
            </a:r>
            <a:r>
              <a:rPr lang="en-US" sz="2070" b="1" baseline="30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61228" y="2300536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>
                <a:solidFill>
                  <a:srgbClr val="000000"/>
                </a:solidFill>
              </a:rPr>
              <a:t>Na</a:t>
            </a:r>
            <a:r>
              <a:rPr lang="en-US" sz="2070" b="1" baseline="30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32507" y="3546055"/>
            <a:ext cx="556563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>
                <a:solidFill>
                  <a:srgbClr val="000000"/>
                </a:solidFill>
              </a:rPr>
              <a:t>Cl</a:t>
            </a:r>
            <a:r>
              <a:rPr lang="en-US" sz="2070" b="1" baseline="30000" dirty="0" smtClean="0">
                <a:solidFill>
                  <a:srgbClr val="000000"/>
                </a:solidFill>
              </a:rPr>
              <a:t>–</a:t>
            </a:r>
            <a:endParaRPr lang="en-US" sz="2070" b="1" baseline="300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10329" y="3540514"/>
            <a:ext cx="556563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>
                <a:solidFill>
                  <a:srgbClr val="000000"/>
                </a:solidFill>
              </a:rPr>
              <a:t>Cl</a:t>
            </a:r>
            <a:r>
              <a:rPr lang="en-US" sz="2070" b="1" baseline="30000" dirty="0" smtClean="0">
                <a:solidFill>
                  <a:srgbClr val="000000"/>
                </a:solidFill>
              </a:rPr>
              <a:t>–</a:t>
            </a:r>
            <a:endParaRPr lang="en-US" sz="2070" b="1" baseline="30000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69250" y="3069175"/>
            <a:ext cx="556563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>
                <a:solidFill>
                  <a:srgbClr val="000000"/>
                </a:solidFill>
              </a:rPr>
              <a:t>Cl</a:t>
            </a:r>
            <a:r>
              <a:rPr lang="en-US" sz="2070" b="1" baseline="30000" dirty="0" smtClean="0">
                <a:solidFill>
                  <a:srgbClr val="000000"/>
                </a:solidFill>
              </a:rPr>
              <a:t>–</a:t>
            </a:r>
            <a:endParaRPr lang="en-US" sz="2070" b="1" baseline="30000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69951" y="4201050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>
                <a:solidFill>
                  <a:srgbClr val="000000"/>
                </a:solidFill>
              </a:rPr>
              <a:t>Na</a:t>
            </a:r>
            <a:r>
              <a:rPr lang="en-US" sz="2070" b="1" baseline="30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92590" y="3702381"/>
            <a:ext cx="479719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>
                <a:solidFill>
                  <a:srgbClr val="000000"/>
                </a:solidFill>
              </a:rPr>
              <a:t>K</a:t>
            </a:r>
            <a:r>
              <a:rPr lang="en-US" sz="2070" b="1" baseline="30000" dirty="0" smtClean="0">
                <a:solidFill>
                  <a:srgbClr val="000000"/>
                </a:solidFill>
              </a:rPr>
              <a:t>+</a:t>
            </a:r>
            <a:endParaRPr lang="en-US" sz="2070" b="1" baseline="30000" dirty="0">
              <a:solidFill>
                <a:srgbClr val="000000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096286" y="1205536"/>
            <a:ext cx="311356" cy="563185"/>
          </a:xfrm>
          <a:custGeom>
            <a:avLst/>
            <a:gdLst>
              <a:gd name="connsiteX0" fmla="*/ 0 w 107950"/>
              <a:gd name="connsiteY0" fmla="*/ 0 h 593725"/>
              <a:gd name="connsiteX1" fmla="*/ 107950 w 107950"/>
              <a:gd name="connsiteY1" fmla="*/ 593725 h 593725"/>
              <a:gd name="connsiteX0" fmla="*/ 0 w 248390"/>
              <a:gd name="connsiteY0" fmla="*/ 0 h 557088"/>
              <a:gd name="connsiteX1" fmla="*/ 248390 w 248390"/>
              <a:gd name="connsiteY1" fmla="*/ 557088 h 557088"/>
              <a:gd name="connsiteX0" fmla="*/ 0 w 242284"/>
              <a:gd name="connsiteY0" fmla="*/ 0 h 569300"/>
              <a:gd name="connsiteX1" fmla="*/ 242284 w 242284"/>
              <a:gd name="connsiteY1" fmla="*/ 569300 h 569300"/>
              <a:gd name="connsiteX0" fmla="*/ 0 w 297239"/>
              <a:gd name="connsiteY0" fmla="*/ 0 h 544876"/>
              <a:gd name="connsiteX1" fmla="*/ 297239 w 297239"/>
              <a:gd name="connsiteY1" fmla="*/ 544876 h 544876"/>
              <a:gd name="connsiteX0" fmla="*/ 0 w 288416"/>
              <a:gd name="connsiteY0" fmla="*/ 0 h 521362"/>
              <a:gd name="connsiteX1" fmla="*/ 288416 w 288416"/>
              <a:gd name="connsiteY1" fmla="*/ 521362 h 5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8416" h="521362">
                <a:moveTo>
                  <a:pt x="0" y="0"/>
                </a:moveTo>
                <a:lnTo>
                  <a:pt x="288416" y="521362"/>
                </a:lnTo>
              </a:path>
            </a:pathLst>
          </a:custGeom>
          <a:ln w="254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7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49325" y="496037"/>
            <a:ext cx="1851809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>
                <a:solidFill>
                  <a:srgbClr val="000000"/>
                </a:solidFill>
              </a:rPr>
              <a:t>Distal tubule</a:t>
            </a:r>
          </a:p>
          <a:p>
            <a:pPr algn="l"/>
            <a:r>
              <a:rPr lang="en-US" sz="2070" b="1" dirty="0">
                <a:solidFill>
                  <a:srgbClr val="000000"/>
                </a:solidFill>
              </a:rPr>
              <a:t>epithelial cell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3792" y="5721580"/>
            <a:ext cx="5272809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>
                <a:solidFill>
                  <a:srgbClr val="000000"/>
                </a:solidFill>
              </a:rPr>
              <a:t>Sodium reabsorption in the distal tubule</a:t>
            </a:r>
          </a:p>
        </p:txBody>
      </p:sp>
    </p:spTree>
    <p:extLst>
      <p:ext uri="{BB962C8B-B14F-4D97-AF65-F5344CB8AC3E}">
        <p14:creationId xmlns:p14="http://schemas.microsoft.com/office/powerpoint/2010/main" val="546639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/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/>
              <a:t>Skin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/>
              <a:t>Initial </a:t>
            </a:r>
            <a:r>
              <a:rPr lang="en-US" sz="750" b="1" dirty="0" smtClean="0"/>
              <a:t>stimulus</a:t>
            </a:r>
            <a:endParaRPr lang="en-US" sz="7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/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/>
              <a:t>Result</a:t>
            </a:r>
          </a:p>
        </p:txBody>
      </p:sp>
      <p:sp>
        <p:nvSpPr>
          <p:cNvPr id="1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2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9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5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7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6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90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9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9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7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19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8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74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0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54593" y="3640133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0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9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6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54593" y="3640133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91962" y="3860238"/>
            <a:ext cx="1290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377669" y="113574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10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6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1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23091" y="4461238"/>
            <a:ext cx="12875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 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54593" y="3640133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91962" y="3860238"/>
            <a:ext cx="1290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386160" y="113574"/>
            <a:ext cx="7578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362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Effects of Aldosterone</a:t>
            </a:r>
            <a:endParaRPr lang="en-US"/>
          </a:p>
        </p:txBody>
      </p:sp>
      <p:sp>
        <p:nvSpPr>
          <p:cNvPr id="1741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Increases sodium reabsorption</a:t>
            </a:r>
          </a:p>
          <a:p>
            <a:r>
              <a:rPr lang="en-US" dirty="0" smtClean="0"/>
              <a:t>Steroid hormone secreted from adrenal cortex</a:t>
            </a:r>
          </a:p>
          <a:p>
            <a:r>
              <a:rPr lang="en-US" dirty="0" smtClean="0"/>
              <a:t>Acts on principal cells of distal tubules and collecting ducts</a:t>
            </a:r>
          </a:p>
          <a:p>
            <a:pPr lvl="1"/>
            <a:r>
              <a:rPr lang="en-US" dirty="0" smtClean="0"/>
              <a:t>Increases number of Na</a:t>
            </a:r>
            <a:r>
              <a:rPr lang="en-US" baseline="30000" dirty="0" smtClean="0"/>
              <a:t>+</a:t>
            </a:r>
            <a:r>
              <a:rPr lang="en-US" dirty="0" smtClean="0"/>
              <a:t>/K</a:t>
            </a:r>
            <a:r>
              <a:rPr lang="en-US" baseline="30000" dirty="0" smtClean="0"/>
              <a:t>+</a:t>
            </a:r>
            <a:r>
              <a:rPr lang="en-US" dirty="0" smtClean="0"/>
              <a:t> pumps on </a:t>
            </a:r>
            <a:r>
              <a:rPr lang="en-US" dirty="0" err="1" smtClean="0"/>
              <a:t>basolateral</a:t>
            </a:r>
            <a:r>
              <a:rPr lang="en-US" dirty="0" smtClean="0"/>
              <a:t> membrane</a:t>
            </a:r>
          </a:p>
          <a:p>
            <a:pPr lvl="1"/>
            <a:r>
              <a:rPr lang="en-US" dirty="0" smtClean="0"/>
              <a:t>Increases number of open Na</a:t>
            </a:r>
            <a:r>
              <a:rPr lang="en-US" baseline="30000" dirty="0" smtClean="0"/>
              <a:t>+</a:t>
            </a:r>
            <a:r>
              <a:rPr lang="en-US" dirty="0" smtClean="0"/>
              <a:t> and K</a:t>
            </a:r>
            <a:r>
              <a:rPr lang="en-US" baseline="30000" dirty="0" smtClean="0"/>
              <a:t>+</a:t>
            </a:r>
            <a:r>
              <a:rPr lang="en-US" dirty="0" smtClean="0"/>
              <a:t> channels on apical membrane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54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1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23091" y="4461238"/>
            <a:ext cx="12875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 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86811" y="5073116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44364" y="5071651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1822" y="5294941"/>
            <a:ext cx="9043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 smtClean="0">
                <a:solidFill>
                  <a:srgbClr val="000000"/>
                </a:solidFill>
              </a:rPr>
              <a:t>Ca</a:t>
            </a:r>
            <a:r>
              <a:rPr lang="en-US" sz="750" b="1" baseline="30000" dirty="0" smtClean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54593" y="3640133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91962" y="3860238"/>
            <a:ext cx="1290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377669" y="113574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73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23_unlabeled_step1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23091" y="4461238"/>
            <a:ext cx="12875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 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3982" y="5787241"/>
            <a:ext cx="9156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[Ca</a:t>
            </a:r>
            <a:r>
              <a:rPr lang="en-US" sz="750" b="1" baseline="30000" dirty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86811" y="5073116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44364" y="5071651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1822" y="5294941"/>
            <a:ext cx="9043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 smtClean="0">
                <a:solidFill>
                  <a:srgbClr val="000000"/>
                </a:solidFill>
              </a:rPr>
              <a:t>Ca</a:t>
            </a:r>
            <a:r>
              <a:rPr lang="en-US" sz="750" b="1" baseline="30000" dirty="0" smtClean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54593" y="3640133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91962" y="3860238"/>
            <a:ext cx="1290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377669" y="113574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9_23_unlabeled_step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2448" y="2239923"/>
            <a:ext cx="556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[Ca</a:t>
            </a:r>
            <a:r>
              <a:rPr lang="en-US" sz="750" b="1" baseline="30000" dirty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] </a:t>
            </a:r>
            <a:r>
              <a:rPr lang="en-US" sz="750" b="1" dirty="0" smtClean="0">
                <a:solidFill>
                  <a:srgbClr val="000000"/>
                </a:solidFill>
              </a:rPr>
              <a:t>in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3091" y="4461238"/>
            <a:ext cx="12875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 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3982" y="5787241"/>
            <a:ext cx="9156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[Ca</a:t>
            </a:r>
            <a:r>
              <a:rPr lang="en-US" sz="750" b="1" baseline="30000" dirty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9595" y="3993588"/>
            <a:ext cx="601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Negative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86811" y="5073116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44364" y="5071651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21822" y="5294941"/>
            <a:ext cx="9043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 smtClean="0">
                <a:solidFill>
                  <a:srgbClr val="000000"/>
                </a:solidFill>
              </a:rPr>
              <a:t>Ca</a:t>
            </a:r>
            <a:r>
              <a:rPr lang="en-US" sz="750" b="1" baseline="30000" dirty="0" smtClean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54593" y="3640133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91962" y="3860238"/>
            <a:ext cx="1290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9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377669" y="113574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4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9_23_unlabeled_step1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2448" y="2239923"/>
            <a:ext cx="556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[Ca</a:t>
            </a:r>
            <a:r>
              <a:rPr lang="en-US" sz="750" b="1" baseline="30000" dirty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] </a:t>
            </a:r>
            <a:r>
              <a:rPr lang="en-US" sz="750" b="1" dirty="0" smtClean="0">
                <a:solidFill>
                  <a:srgbClr val="000000"/>
                </a:solidFill>
              </a:rPr>
              <a:t>in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3091" y="4461238"/>
            <a:ext cx="12875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 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3982" y="5787241"/>
            <a:ext cx="9156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[Ca</a:t>
            </a:r>
            <a:r>
              <a:rPr lang="en-US" sz="750" b="1" baseline="30000" dirty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9595" y="3993588"/>
            <a:ext cx="601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Negative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86811" y="5073116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44364" y="5071651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21822" y="5294941"/>
            <a:ext cx="9043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 smtClean="0">
                <a:solidFill>
                  <a:srgbClr val="000000"/>
                </a:solidFill>
              </a:rPr>
              <a:t>Ca</a:t>
            </a:r>
            <a:r>
              <a:rPr lang="en-US" sz="750" b="1" baseline="30000" dirty="0" smtClean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54593" y="3640133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59845" y="2990288"/>
            <a:ext cx="553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[PTH] in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plasma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91962" y="3860238"/>
            <a:ext cx="1290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377669" y="113574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6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9_23_unlabeled_step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9"/>
          <a:stretch/>
        </p:blipFill>
        <p:spPr>
          <a:xfrm>
            <a:off x="2921001" y="307893"/>
            <a:ext cx="3193085" cy="62598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264" y="298425"/>
            <a:ext cx="56938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Sunlight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7687" y="722817"/>
            <a:ext cx="41124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i="1" dirty="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2900" y="946125"/>
            <a:ext cx="1162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7-dehydrocholesterol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58901" y="727050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58605" y="946125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7881" y="1623458"/>
            <a:ext cx="120362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solidFill>
                  <a:srgbClr val="000000"/>
                </a:solidFill>
              </a:rPr>
              <a:t>[Vitamin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19628" y="2021391"/>
            <a:ext cx="43801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Liver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6220" y="2251050"/>
            <a:ext cx="838691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vitamin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2448" y="2239923"/>
            <a:ext cx="556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[Ca</a:t>
            </a:r>
            <a:r>
              <a:rPr lang="en-US" sz="750" b="1" baseline="30000" dirty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] </a:t>
            </a:r>
            <a:r>
              <a:rPr lang="en-US" sz="750" b="1" dirty="0" smtClean="0">
                <a:solidFill>
                  <a:srgbClr val="000000"/>
                </a:solidFill>
              </a:rPr>
              <a:t>in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23091" y="4461238"/>
            <a:ext cx="12875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 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3982" y="5787241"/>
            <a:ext cx="91563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>
                <a:solidFill>
                  <a:srgbClr val="000000"/>
                </a:solidFill>
              </a:rPr>
              <a:t>[Ca</a:t>
            </a:r>
            <a:r>
              <a:rPr lang="en-US" sz="750" b="1" baseline="30000" dirty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] in plasma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9595" y="3993588"/>
            <a:ext cx="6016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Negative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86811" y="5073116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44364" y="5071651"/>
            <a:ext cx="117551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Gastrointestinal tract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21822" y="5294941"/>
            <a:ext cx="90435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b="1" dirty="0" smtClean="0">
                <a:solidFill>
                  <a:srgbClr val="000000"/>
                </a:solidFill>
              </a:rPr>
              <a:t>Ca</a:t>
            </a:r>
            <a:r>
              <a:rPr lang="en-US" sz="750" b="1" baseline="30000" dirty="0" smtClean="0">
                <a:solidFill>
                  <a:srgbClr val="000000"/>
                </a:solidFill>
              </a:rPr>
              <a:t>2+</a:t>
            </a:r>
            <a:r>
              <a:rPr lang="en-US" sz="750" b="1" dirty="0">
                <a:solidFill>
                  <a:srgbClr val="000000"/>
                </a:solidFill>
              </a:rPr>
              <a:t> absorption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4569" y="6047655"/>
            <a:ext cx="85802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Initial </a:t>
            </a:r>
            <a:r>
              <a:rPr lang="en-US" sz="750" b="1" dirty="0" smtClean="0">
                <a:solidFill>
                  <a:srgbClr val="000000"/>
                </a:solidFill>
              </a:rPr>
              <a:t>stimulus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4569" y="6212755"/>
            <a:ext cx="126188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Physiological response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54569" y="6381030"/>
            <a:ext cx="479618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54593" y="3640133"/>
            <a:ext cx="58228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59845" y="2990288"/>
            <a:ext cx="5532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[PTH] in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plasma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24279" y="2990288"/>
            <a:ext cx="7107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[</a:t>
            </a:r>
            <a:r>
              <a:rPr lang="en-US" sz="750" b="1" dirty="0">
                <a:solidFill>
                  <a:srgbClr val="000000"/>
                </a:solidFill>
              </a:rPr>
              <a:t>25-OH </a:t>
            </a:r>
            <a:r>
              <a:rPr lang="en-US" sz="750" b="1" dirty="0" smtClean="0">
                <a:solidFill>
                  <a:srgbClr val="000000"/>
                </a:solidFill>
              </a:rPr>
              <a:t>D</a:t>
            </a:r>
            <a:r>
              <a:rPr lang="en-US" sz="750" b="1" baseline="-25000" dirty="0" smtClean="0">
                <a:solidFill>
                  <a:srgbClr val="000000"/>
                </a:solidFill>
              </a:rPr>
              <a:t>3</a:t>
            </a:r>
            <a:r>
              <a:rPr lang="en-US" sz="750" b="1" dirty="0" smtClean="0">
                <a:solidFill>
                  <a:srgbClr val="000000"/>
                </a:solidFill>
              </a:rPr>
              <a:t>]</a:t>
            </a:r>
          </a:p>
          <a:p>
            <a:pPr algn="l"/>
            <a:r>
              <a:rPr lang="en-US" sz="750" b="1" dirty="0" smtClean="0">
                <a:solidFill>
                  <a:srgbClr val="000000"/>
                </a:solidFill>
              </a:rPr>
              <a:t>in plasma</a:t>
            </a:r>
            <a:endParaRPr lang="en-US" sz="750" b="1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91962" y="3860238"/>
            <a:ext cx="1290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50" b="1" dirty="0">
                <a:solidFill>
                  <a:srgbClr val="000000"/>
                </a:solidFill>
              </a:rPr>
              <a:t>Conversion of 25-OH 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  <a:p>
            <a:pPr algn="l"/>
            <a:r>
              <a:rPr lang="en-US" sz="750" b="1" dirty="0">
                <a:solidFill>
                  <a:srgbClr val="000000"/>
                </a:solidFill>
              </a:rPr>
              <a:t>to 1,25-(OH</a:t>
            </a:r>
            <a:r>
              <a:rPr lang="en-US" sz="750" b="1" baseline="-25000" dirty="0">
                <a:solidFill>
                  <a:srgbClr val="000000"/>
                </a:solidFill>
              </a:rPr>
              <a:t>2</a:t>
            </a:r>
            <a:r>
              <a:rPr lang="en-US" sz="750" b="1" dirty="0">
                <a:solidFill>
                  <a:srgbClr val="000000"/>
                </a:solidFill>
              </a:rPr>
              <a:t>)D</a:t>
            </a:r>
            <a:r>
              <a:rPr lang="en-US" sz="750" b="1" baseline="-25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19.23  Activation of 1,25-(OH</a:t>
            </a:r>
            <a:r>
              <a:rPr lang="en-US" sz="1200" b="1" baseline="-2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)D</a:t>
            </a:r>
            <a:r>
              <a:rPr lang="en-US" sz="1200" b="1" baseline="-25000" dirty="0">
                <a:solidFill>
                  <a:srgbClr val="000000"/>
                </a:solidFill>
              </a:rPr>
              <a:t>3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377669" y="113574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08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Hormonal Control of Plasma Calcium Concentrations</a:t>
            </a:r>
            <a:endParaRPr lang="en-US"/>
          </a:p>
        </p:txBody>
      </p:sp>
      <p:sp>
        <p:nvSpPr>
          <p:cNvPr id="156674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Calcitonin </a:t>
            </a:r>
          </a:p>
          <a:p>
            <a:pPr lvl="1"/>
            <a:r>
              <a:rPr lang="en-US" dirty="0" smtClean="0"/>
              <a:t>Secreted from C cells of thyroid gland</a:t>
            </a:r>
          </a:p>
          <a:p>
            <a:pPr lvl="1"/>
            <a:r>
              <a:rPr lang="en-US" dirty="0" smtClean="0"/>
              <a:t>Release triggered by high plasma [Ca</a:t>
            </a:r>
            <a:r>
              <a:rPr lang="en-US" baseline="30000" dirty="0" smtClean="0"/>
              <a:t>2+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Actions at target cells</a:t>
            </a:r>
          </a:p>
          <a:p>
            <a:pPr lvl="2"/>
            <a:r>
              <a:rPr lang="en-US" dirty="0" smtClean="0"/>
              <a:t>Increases bone formation</a:t>
            </a:r>
          </a:p>
          <a:p>
            <a:pPr lvl="2"/>
            <a:r>
              <a:rPr lang="en-US" dirty="0" smtClean="0"/>
              <a:t>Decreases calcium reabsorption by kidneys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5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19.15  Effects of aldosterone on principal cells of the distal tubules and collecting ducts.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46" name="Picture 45" descr="figure_19_15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4"/>
          <a:stretch/>
        </p:blipFill>
        <p:spPr>
          <a:xfrm>
            <a:off x="421481" y="369218"/>
            <a:ext cx="8301038" cy="6236642"/>
          </a:xfrm>
          <a:prstGeom prst="rect">
            <a:avLst/>
          </a:prstGeom>
        </p:spPr>
      </p:pic>
      <p:sp>
        <p:nvSpPr>
          <p:cNvPr id="47" name="Freeform 46"/>
          <p:cNvSpPr/>
          <p:nvPr/>
        </p:nvSpPr>
        <p:spPr>
          <a:xfrm>
            <a:off x="1539875" y="802020"/>
            <a:ext cx="0" cy="368300"/>
          </a:xfrm>
          <a:custGeom>
            <a:avLst/>
            <a:gdLst>
              <a:gd name="connsiteX0" fmla="*/ 0 w 0"/>
              <a:gd name="connsiteY0" fmla="*/ 368300 h 368300"/>
              <a:gd name="connsiteX1" fmla="*/ 0 w 0"/>
              <a:gd name="connsiteY1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68300">
                <a:moveTo>
                  <a:pt x="0" y="368300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3679824" y="1722769"/>
            <a:ext cx="231775" cy="714375"/>
          </a:xfrm>
          <a:custGeom>
            <a:avLst/>
            <a:gdLst>
              <a:gd name="connsiteX0" fmla="*/ 0 w 234950"/>
              <a:gd name="connsiteY0" fmla="*/ 711200 h 711200"/>
              <a:gd name="connsiteX1" fmla="*/ 234950 w 234950"/>
              <a:gd name="connsiteY1" fmla="*/ 0 h 711200"/>
              <a:gd name="connsiteX0" fmla="*/ 0 w 231775"/>
              <a:gd name="connsiteY0" fmla="*/ 714375 h 714375"/>
              <a:gd name="connsiteX1" fmla="*/ 231775 w 231775"/>
              <a:gd name="connsiteY1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1775" h="714375">
                <a:moveTo>
                  <a:pt x="0" y="714375"/>
                </a:moveTo>
                <a:lnTo>
                  <a:pt x="23177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1905000" y="2157745"/>
            <a:ext cx="542925" cy="130175"/>
          </a:xfrm>
          <a:custGeom>
            <a:avLst/>
            <a:gdLst>
              <a:gd name="connsiteX0" fmla="*/ 0 w 542925"/>
              <a:gd name="connsiteY0" fmla="*/ 0 h 130175"/>
              <a:gd name="connsiteX1" fmla="*/ 542925 w 542925"/>
              <a:gd name="connsiteY1" fmla="*/ 130175 h 13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2925" h="130175">
                <a:moveTo>
                  <a:pt x="0" y="0"/>
                </a:moveTo>
                <a:lnTo>
                  <a:pt x="542925" y="1301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5857875" y="827420"/>
            <a:ext cx="3175" cy="314325"/>
          </a:xfrm>
          <a:custGeom>
            <a:avLst/>
            <a:gdLst>
              <a:gd name="connsiteX0" fmla="*/ 3175 w 3175"/>
              <a:gd name="connsiteY0" fmla="*/ 314325 h 314325"/>
              <a:gd name="connsiteX1" fmla="*/ 0 w 3175"/>
              <a:gd name="connsiteY1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314325">
                <a:moveTo>
                  <a:pt x="3175" y="314325"/>
                </a:moveTo>
                <a:cubicBezTo>
                  <a:pt x="2117" y="209550"/>
                  <a:pt x="1058" y="104775"/>
                  <a:pt x="0" y="0"/>
                </a:cubicBez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6432550" y="802020"/>
            <a:ext cx="117475" cy="415925"/>
          </a:xfrm>
          <a:custGeom>
            <a:avLst/>
            <a:gdLst>
              <a:gd name="connsiteX0" fmla="*/ 0 w 117475"/>
              <a:gd name="connsiteY0" fmla="*/ 415925 h 415925"/>
              <a:gd name="connsiteX1" fmla="*/ 117475 w 117475"/>
              <a:gd name="connsiteY1" fmla="*/ 0 h 41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475" h="415925">
                <a:moveTo>
                  <a:pt x="0" y="415925"/>
                </a:moveTo>
                <a:lnTo>
                  <a:pt x="11747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7759700" y="802020"/>
            <a:ext cx="0" cy="342900"/>
          </a:xfrm>
          <a:custGeom>
            <a:avLst/>
            <a:gdLst>
              <a:gd name="connsiteX0" fmla="*/ 0 w 0"/>
              <a:gd name="connsiteY0" fmla="*/ 342900 h 342900"/>
              <a:gd name="connsiteX1" fmla="*/ 0 w 0"/>
              <a:gd name="connsiteY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2900">
                <a:moveTo>
                  <a:pt x="0" y="342900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7524750" y="2602245"/>
            <a:ext cx="196850" cy="400050"/>
          </a:xfrm>
          <a:custGeom>
            <a:avLst/>
            <a:gdLst>
              <a:gd name="connsiteX0" fmla="*/ 0 w 196850"/>
              <a:gd name="connsiteY0" fmla="*/ 0 h 400050"/>
              <a:gd name="connsiteX1" fmla="*/ 196850 w 196850"/>
              <a:gd name="connsiteY1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850" h="400050">
                <a:moveTo>
                  <a:pt x="0" y="0"/>
                </a:moveTo>
                <a:lnTo>
                  <a:pt x="196850" y="40005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4981575" y="2802270"/>
            <a:ext cx="0" cy="314325"/>
          </a:xfrm>
          <a:custGeom>
            <a:avLst/>
            <a:gdLst>
              <a:gd name="connsiteX0" fmla="*/ 0 w 0"/>
              <a:gd name="connsiteY0" fmla="*/ 314325 h 314325"/>
              <a:gd name="connsiteX1" fmla="*/ 0 w 0"/>
              <a:gd name="connsiteY1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14325">
                <a:moveTo>
                  <a:pt x="0" y="314325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4117" y="325184"/>
            <a:ext cx="235192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Lumen of late distal</a:t>
            </a:r>
          </a:p>
          <a:p>
            <a:pPr algn="l"/>
            <a:r>
              <a:rPr lang="en-US" sz="1410" b="1" dirty="0"/>
              <a:t>tubule or collecting duct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206009" y="325185"/>
            <a:ext cx="1159567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Basolateral</a:t>
            </a:r>
          </a:p>
          <a:p>
            <a:pPr algn="l"/>
            <a:r>
              <a:rPr lang="en-US" sz="1410" b="1" dirty="0"/>
              <a:t>membrane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278876" y="325185"/>
            <a:ext cx="1159567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Peritubular</a:t>
            </a:r>
          </a:p>
          <a:p>
            <a:pPr algn="l"/>
            <a:r>
              <a:rPr lang="en-US" sz="1410" b="1" dirty="0"/>
              <a:t>ﬂuid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18899" y="336133"/>
            <a:ext cx="1159567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Peritubular</a:t>
            </a:r>
          </a:p>
          <a:p>
            <a:pPr algn="l"/>
            <a:r>
              <a:rPr lang="en-US" sz="1410" b="1" dirty="0"/>
              <a:t>capillary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68280" y="1452902"/>
            <a:ext cx="1300213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Principal cell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9804" y="1792313"/>
            <a:ext cx="1099176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Apical</a:t>
            </a:r>
          </a:p>
          <a:p>
            <a:pPr algn="l"/>
            <a:r>
              <a:rPr lang="en-US" sz="1410" b="1" dirty="0"/>
              <a:t>membrane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1048" y="2328801"/>
            <a:ext cx="998525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Cytosolic</a:t>
            </a:r>
          </a:p>
          <a:p>
            <a:pPr algn="l"/>
            <a:r>
              <a:rPr lang="en-US" sz="1410" b="1" dirty="0"/>
              <a:t>receptor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54688" y="2941929"/>
            <a:ext cx="1239558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Aldosterone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94064" y="6160852"/>
            <a:ext cx="825867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Plasma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14540" y="6149903"/>
            <a:ext cx="1266044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Tubular ﬂuid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855097" y="2367240"/>
            <a:ext cx="486207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Na</a:t>
            </a:r>
            <a:r>
              <a:rPr lang="en-US" sz="1410" b="1" baseline="30000" dirty="0"/>
              <a:t>+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708188" y="3118778"/>
            <a:ext cx="385644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 smtClean="0"/>
              <a:t>K</a:t>
            </a:r>
            <a:r>
              <a:rPr lang="en-US" sz="1410" b="1" baseline="30000" dirty="0" smtClean="0"/>
              <a:t>+</a:t>
            </a:r>
            <a:endParaRPr lang="en-US" sz="1410" b="1" baseline="30000" dirty="0"/>
          </a:p>
        </p:txBody>
      </p:sp>
      <p:sp>
        <p:nvSpPr>
          <p:cNvPr id="67" name="TextBox 66"/>
          <p:cNvSpPr txBox="1"/>
          <p:nvPr/>
        </p:nvSpPr>
        <p:spPr>
          <a:xfrm>
            <a:off x="1854238" y="3474378"/>
            <a:ext cx="385644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 smtClean="0"/>
              <a:t>K</a:t>
            </a:r>
            <a:r>
              <a:rPr lang="en-US" sz="1410" b="1" baseline="30000" dirty="0" smtClean="0"/>
              <a:t>+</a:t>
            </a:r>
            <a:endParaRPr lang="en-US" sz="1410" b="1" baseline="30000" dirty="0"/>
          </a:p>
        </p:txBody>
      </p:sp>
      <p:sp>
        <p:nvSpPr>
          <p:cNvPr id="68" name="TextBox 67"/>
          <p:cNvSpPr txBox="1"/>
          <p:nvPr/>
        </p:nvSpPr>
        <p:spPr>
          <a:xfrm>
            <a:off x="1974888" y="4909478"/>
            <a:ext cx="385644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 smtClean="0"/>
              <a:t>K</a:t>
            </a:r>
            <a:r>
              <a:rPr lang="en-US" sz="1410" b="1" baseline="30000" dirty="0" smtClean="0"/>
              <a:t>+</a:t>
            </a:r>
            <a:endParaRPr lang="en-US" sz="1410" b="1" baseline="30000" dirty="0"/>
          </a:p>
        </p:txBody>
      </p:sp>
      <p:sp>
        <p:nvSpPr>
          <p:cNvPr id="69" name="TextBox 68"/>
          <p:cNvSpPr txBox="1"/>
          <p:nvPr/>
        </p:nvSpPr>
        <p:spPr>
          <a:xfrm>
            <a:off x="1911388" y="5322228"/>
            <a:ext cx="385644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 smtClean="0"/>
              <a:t>K</a:t>
            </a:r>
            <a:r>
              <a:rPr lang="en-US" sz="1410" b="1" baseline="30000" dirty="0" smtClean="0"/>
              <a:t>+</a:t>
            </a:r>
            <a:endParaRPr lang="en-US" sz="1410" b="1" baseline="30000" dirty="0"/>
          </a:p>
        </p:txBody>
      </p:sp>
      <p:sp>
        <p:nvSpPr>
          <p:cNvPr id="70" name="TextBox 69"/>
          <p:cNvSpPr txBox="1"/>
          <p:nvPr/>
        </p:nvSpPr>
        <p:spPr>
          <a:xfrm>
            <a:off x="2905897" y="3872190"/>
            <a:ext cx="486207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Na</a:t>
            </a:r>
            <a:r>
              <a:rPr lang="en-US" sz="1410" b="1" baseline="30000" dirty="0"/>
              <a:t>+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893197" y="4316690"/>
            <a:ext cx="486207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Na</a:t>
            </a:r>
            <a:r>
              <a:rPr lang="en-US" sz="1410" b="1" baseline="30000" dirty="0"/>
              <a:t>+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23347" y="5516840"/>
            <a:ext cx="486207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Na</a:t>
            </a:r>
            <a:r>
              <a:rPr lang="en-US" sz="1410" b="1" baseline="30000" dirty="0"/>
              <a:t>+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83238" y="3728378"/>
            <a:ext cx="385644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 smtClean="0"/>
              <a:t>K</a:t>
            </a:r>
            <a:r>
              <a:rPr lang="en-US" sz="1410" b="1" baseline="30000" dirty="0" smtClean="0"/>
              <a:t>+</a:t>
            </a:r>
            <a:endParaRPr lang="en-US" sz="1410" b="1" baseline="30000" dirty="0"/>
          </a:p>
        </p:txBody>
      </p:sp>
      <p:sp>
        <p:nvSpPr>
          <p:cNvPr id="74" name="TextBox 73"/>
          <p:cNvSpPr txBox="1"/>
          <p:nvPr/>
        </p:nvSpPr>
        <p:spPr>
          <a:xfrm>
            <a:off x="5283238" y="4230028"/>
            <a:ext cx="385644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 smtClean="0"/>
              <a:t>K</a:t>
            </a:r>
            <a:r>
              <a:rPr lang="en-US" sz="1410" b="1" baseline="30000" dirty="0" smtClean="0"/>
              <a:t>+</a:t>
            </a:r>
            <a:endParaRPr lang="en-US" sz="1410" b="1" baseline="30000" dirty="0"/>
          </a:p>
        </p:txBody>
      </p:sp>
      <p:sp>
        <p:nvSpPr>
          <p:cNvPr id="75" name="TextBox 74"/>
          <p:cNvSpPr txBox="1"/>
          <p:nvPr/>
        </p:nvSpPr>
        <p:spPr>
          <a:xfrm>
            <a:off x="5289588" y="4744378"/>
            <a:ext cx="385644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 smtClean="0"/>
              <a:t>K</a:t>
            </a:r>
            <a:r>
              <a:rPr lang="en-US" sz="1410" b="1" baseline="30000" dirty="0" smtClean="0"/>
              <a:t>+</a:t>
            </a:r>
            <a:endParaRPr lang="en-US" sz="1410" b="1" baseline="30000" dirty="0"/>
          </a:p>
        </p:txBody>
      </p:sp>
      <p:sp>
        <p:nvSpPr>
          <p:cNvPr id="76" name="TextBox 75"/>
          <p:cNvSpPr txBox="1"/>
          <p:nvPr/>
        </p:nvSpPr>
        <p:spPr>
          <a:xfrm>
            <a:off x="5276888" y="5252378"/>
            <a:ext cx="385644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 smtClean="0"/>
              <a:t>K</a:t>
            </a:r>
            <a:r>
              <a:rPr lang="en-US" sz="1410" b="1" baseline="30000" dirty="0" smtClean="0"/>
              <a:t>+</a:t>
            </a:r>
            <a:endParaRPr lang="en-US" sz="1410" b="1" baseline="30000" dirty="0"/>
          </a:p>
        </p:txBody>
      </p:sp>
      <p:sp>
        <p:nvSpPr>
          <p:cNvPr id="77" name="TextBox 76"/>
          <p:cNvSpPr txBox="1"/>
          <p:nvPr/>
        </p:nvSpPr>
        <p:spPr>
          <a:xfrm>
            <a:off x="6239647" y="3535640"/>
            <a:ext cx="486207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Na</a:t>
            </a:r>
            <a:r>
              <a:rPr lang="en-US" sz="1410" b="1" baseline="30000" dirty="0"/>
              <a:t>+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239647" y="4043640"/>
            <a:ext cx="486207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Na</a:t>
            </a:r>
            <a:r>
              <a:rPr lang="en-US" sz="1410" b="1" baseline="30000" dirty="0"/>
              <a:t>+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33297" y="4557990"/>
            <a:ext cx="486207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Na</a:t>
            </a:r>
            <a:r>
              <a:rPr lang="en-US" sz="1410" b="1" baseline="30000" dirty="0"/>
              <a:t>+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233297" y="5065990"/>
            <a:ext cx="486207" cy="309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10" b="1" dirty="0"/>
              <a:t>Na</a:t>
            </a:r>
            <a:r>
              <a:rPr lang="en-US" sz="1410" b="1" baseline="30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1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Effects of Aldosterone</a:t>
            </a:r>
            <a:endParaRPr lang="en-US"/>
          </a:p>
        </p:txBody>
      </p:sp>
      <p:sp>
        <p:nvSpPr>
          <p:cNvPr id="21506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Renin-angiotensin-aldosterone system (RAAS)</a:t>
            </a:r>
          </a:p>
          <a:p>
            <a:pPr lvl="1"/>
            <a:r>
              <a:rPr lang="en-US" dirty="0" smtClean="0"/>
              <a:t>Granular cells of juxtaglomerular apparatus secrete renin</a:t>
            </a:r>
          </a:p>
          <a:p>
            <a:pPr lvl="1"/>
            <a:r>
              <a:rPr lang="en-US" dirty="0" smtClean="0"/>
              <a:t>Capillary walls contain angiotensin-converting enzyme (ACE), especially in lungs</a:t>
            </a:r>
          </a:p>
          <a:p>
            <a:pPr lvl="1"/>
            <a:r>
              <a:rPr lang="en-US" dirty="0" smtClean="0"/>
              <a:t>Liver secretes angiotensinogen</a:t>
            </a:r>
          </a:p>
          <a:p>
            <a:pPr lvl="1"/>
            <a:r>
              <a:rPr lang="en-US" dirty="0" smtClean="0"/>
              <a:t>Angiotensinogen is converted by renin into angiotensin I</a:t>
            </a:r>
          </a:p>
          <a:p>
            <a:pPr lvl="1"/>
            <a:r>
              <a:rPr lang="en-US" dirty="0" smtClean="0"/>
              <a:t>Angiotensin I is converted by ACE into angiotensin II</a:t>
            </a:r>
          </a:p>
          <a:p>
            <a:pPr lvl="1"/>
            <a:r>
              <a:rPr lang="en-US" dirty="0" smtClean="0"/>
              <a:t>Angiotensin II stimulates aldosterone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46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3472</Words>
  <Application>Microsoft Macintosh PowerPoint</Application>
  <PresentationFormat>On-screen Show (4:3)</PresentationFormat>
  <Paragraphs>1173</Paragraphs>
  <Slides>75</Slides>
  <Notes>75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Blank Presentation</vt:lpstr>
      <vt:lpstr>The Urinary System: Fluid and Electrolyte Balance</vt:lpstr>
      <vt:lpstr>Chapter Outline</vt:lpstr>
      <vt:lpstr>19.3 Sodium Balance</vt:lpstr>
      <vt:lpstr>Mechanisms of Sodium Reabsorption in the Renal Tubule</vt:lpstr>
      <vt:lpstr>Figure 19.14a  Mechanisms of sodium reabsorption in the proximal and distal tubules.</vt:lpstr>
      <vt:lpstr>Figure 19.14b  Mechanisms of sodium reabsorption in the proximal and distal tubules.</vt:lpstr>
      <vt:lpstr>The Effects of Aldosterone</vt:lpstr>
      <vt:lpstr>Figure 19.15  Effects of aldosterone on principal cells of the distal tubules and collecting ducts.</vt:lpstr>
      <vt:lpstr>The Effects of Aldosterone</vt:lpstr>
      <vt:lpstr>Figure 19.16  The renin-angiotensin-aldosterone system.</vt:lpstr>
      <vt:lpstr>Figure 19.16  The renin-angiotensin-aldosterone system.</vt:lpstr>
      <vt:lpstr>Figure 19.16  The renin-angiotensin-aldosterone system.</vt:lpstr>
      <vt:lpstr>Figure 19.16  The renin-angiotensin-aldosterone system.</vt:lpstr>
      <vt:lpstr>Figure 19.16  The renin-angiotensin-aldosterone system.</vt:lpstr>
      <vt:lpstr>Figure 19.17  Mechanisms by which angiotensin II increases mean arterial pressure.</vt:lpstr>
      <vt:lpstr>Figure 19.17  Mechanisms by which angiotensin II increases mean arterial pressure.</vt:lpstr>
      <vt:lpstr>Figure 19.17  Mechanisms by which angiotensin II increases mean arterial pressure.</vt:lpstr>
      <vt:lpstr>Figure 19.17  Mechanisms by which angiotensin II increases mean arterial pressure.</vt:lpstr>
      <vt:lpstr>Figure 19.17  Mechanisms by which angiotensin II increases mean arterial pressure.</vt:lpstr>
      <vt:lpstr>Figure 19.17  Mechanisms by which angiotensin II increases mean arterial pressure.</vt:lpstr>
      <vt:lpstr>Figure 19.17  Mechanisms by which angiotensin II increases mean arterial pressure.</vt:lpstr>
      <vt:lpstr>Figure 19.17  Mechanisms by which angiotensin II increases mean arterial pressure.</vt:lpstr>
      <vt:lpstr>Figure 19.17  Mechanisms by which angiotensin II increases mean arterial pressure.</vt:lpstr>
      <vt:lpstr>Figure 19.17  Mechanisms by which angiotensin II increases mean arterial pressure.</vt:lpstr>
      <vt:lpstr>Figure 19.17  Mechanisms by which angiotensin II increases mean arterial pressure.</vt:lpstr>
      <vt:lpstr>The Effects of Aldosterone</vt:lpstr>
      <vt:lpstr>Figure 19.18  Mechanisms by which decreases in mean arterial pressure stimulate renin release.</vt:lpstr>
      <vt:lpstr>Figure 19.18  Mechanisms by which decreases in mean arterial pressure stimulate renin release.</vt:lpstr>
      <vt:lpstr>Figure 19.18  Mechanisms by which decreases in mean arterial pressure stimulate renin release.</vt:lpstr>
      <vt:lpstr>Figure 19.18  Mechanisms by which decreases in mean arterial pressure stimulate renin release.</vt:lpstr>
      <vt:lpstr>Figure 19.18  Mechanisms by which decreases in mean arterial pressure stimulate renin release.</vt:lpstr>
      <vt:lpstr>Figure 19.18  Mechanisms by which decreases in mean arterial pressure stimulate renin release.</vt:lpstr>
      <vt:lpstr>Figure 19.18  Mechanisms by which decreases in mean arterial pressure stimulate renin release.</vt:lpstr>
      <vt:lpstr>Figure 19.18  Mechanisms by which decreases in mean arterial pressure stimulate renin release.</vt:lpstr>
      <vt:lpstr>Atrial Natriuretic Peptide</vt:lpstr>
      <vt:lpstr>Figure 19.19  Mechanisms by which secretion of atrial natriuretic peptide increases sodium excretion in response to increased plasma volume.</vt:lpstr>
      <vt:lpstr>Figure 19.19  Mechanisms by which secretion of atrial natriuretic peptide increases sodium excretion in response to increased plasma volume.</vt:lpstr>
      <vt:lpstr>Figure 19.19  Mechanisms by which secretion of atrial natriuretic peptide increases sodium excretion in response to increased plasma volume.</vt:lpstr>
      <vt:lpstr>Figure 19.19  Mechanisms by which secretion of atrial natriuretic peptide increases sodium excretion in response to increased plasma volume.</vt:lpstr>
      <vt:lpstr>Figure 19.19  Mechanisms by which secretion of atrial natriuretic peptide increases sodium excretion in response to increased plasma volume.</vt:lpstr>
      <vt:lpstr>Figure 19.19  Mechanisms by which secretion of atrial natriuretic peptide increases sodium excretion in response to increased plasma volume.</vt:lpstr>
      <vt:lpstr>Figure 19.19  Mechanisms by which secretion of atrial natriuretic peptide increases sodium excretion in response to increased plasma volume.</vt:lpstr>
      <vt:lpstr>19.4 Potassium Balance</vt:lpstr>
      <vt:lpstr>Renal Handling of Potassium Ions</vt:lpstr>
      <vt:lpstr>Figure 19.20a  Potassium transport in renal tubules.</vt:lpstr>
      <vt:lpstr>Figure 19.20b  Potassium transport in renal tubules.</vt:lpstr>
      <vt:lpstr>19.5 Calcium Balance</vt:lpstr>
      <vt:lpstr>Figure 19.21  Routes of calcium exchange.</vt:lpstr>
      <vt:lpstr>Renal Handling of Calcium</vt:lpstr>
      <vt:lpstr>Renal Handling of Calcium</vt:lpstr>
      <vt:lpstr>Hormonal Control of Plasma Calcium Concentrations</vt:lpstr>
      <vt:lpstr>Figure 19.22  Role of parathyroid hormone in calcium balance.</vt:lpstr>
      <vt:lpstr>Figure 19.22  Role of parathyroid hormone in calcium balance.</vt:lpstr>
      <vt:lpstr>Figure 19.22  Role of parathyroid hormone in calcium balance.</vt:lpstr>
      <vt:lpstr>Figure 19.22  Role of parathyroid hormone in calcium balance.</vt:lpstr>
      <vt:lpstr>Figure 19.22  Role of parathyroid hormone in calcium balance.</vt:lpstr>
      <vt:lpstr>Figure 19.22  Role of parathyroid hormone in calcium balance.</vt:lpstr>
      <vt:lpstr>Hormonal Control of Plasma Calcium Concentrations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Figure 19.23  Activation of 1,25-(OH2)D3.</vt:lpstr>
      <vt:lpstr>Hormonal Control of Plasma Calcium Concentrations</vt:lpstr>
    </vt:vector>
  </TitlesOfParts>
  <Company>PMG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PMG</dc:creator>
  <cp:lastModifiedBy>Premedia media</cp:lastModifiedBy>
  <cp:revision>40</cp:revision>
  <dcterms:created xsi:type="dcterms:W3CDTF">2012-07-13T15:05:13Z</dcterms:created>
  <dcterms:modified xsi:type="dcterms:W3CDTF">2016-02-29T13:18:26Z</dcterms:modified>
</cp:coreProperties>
</file>